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269" r:id="rId3"/>
    <p:sldId id="357" r:id="rId4"/>
    <p:sldId id="258" r:id="rId5"/>
    <p:sldId id="260" r:id="rId6"/>
    <p:sldId id="280" r:id="rId7"/>
    <p:sldId id="261" r:id="rId8"/>
    <p:sldId id="279" r:id="rId9"/>
    <p:sldId id="270" r:id="rId10"/>
    <p:sldId id="271" r:id="rId11"/>
    <p:sldId id="272" r:id="rId12"/>
    <p:sldId id="273" r:id="rId13"/>
    <p:sldId id="278" r:id="rId14"/>
    <p:sldId id="274" r:id="rId15"/>
    <p:sldId id="275" r:id="rId16"/>
    <p:sldId id="276" r:id="rId17"/>
    <p:sldId id="265" r:id="rId18"/>
    <p:sldId id="281" r:id="rId19"/>
    <p:sldId id="328" r:id="rId20"/>
    <p:sldId id="317" r:id="rId21"/>
    <p:sldId id="283" r:id="rId22"/>
    <p:sldId id="284" r:id="rId23"/>
    <p:sldId id="285" r:id="rId24"/>
    <p:sldId id="286" r:id="rId25"/>
    <p:sldId id="287" r:id="rId26"/>
    <p:sldId id="288" r:id="rId27"/>
    <p:sldId id="289" r:id="rId28"/>
    <p:sldId id="325" r:id="rId29"/>
    <p:sldId id="290" r:id="rId30"/>
    <p:sldId id="292" r:id="rId31"/>
    <p:sldId id="293" r:id="rId32"/>
    <p:sldId id="294" r:id="rId33"/>
    <p:sldId id="295" r:id="rId34"/>
    <p:sldId id="296" r:id="rId35"/>
    <p:sldId id="326" r:id="rId36"/>
    <p:sldId id="297" r:id="rId37"/>
    <p:sldId id="298" r:id="rId38"/>
    <p:sldId id="299" r:id="rId39"/>
    <p:sldId id="300" r:id="rId40"/>
    <p:sldId id="330" r:id="rId41"/>
    <p:sldId id="331" r:id="rId42"/>
    <p:sldId id="301" r:id="rId43"/>
    <p:sldId id="327" r:id="rId44"/>
    <p:sldId id="302" r:id="rId45"/>
    <p:sldId id="303" r:id="rId46"/>
    <p:sldId id="304" r:id="rId47"/>
    <p:sldId id="305" r:id="rId48"/>
    <p:sldId id="306" r:id="rId49"/>
    <p:sldId id="307" r:id="rId50"/>
    <p:sldId id="308" r:id="rId51"/>
    <p:sldId id="309" r:id="rId52"/>
    <p:sldId id="321" r:id="rId53"/>
    <p:sldId id="311" r:id="rId54"/>
    <p:sldId id="312" r:id="rId55"/>
    <p:sldId id="313" r:id="rId56"/>
    <p:sldId id="314" r:id="rId57"/>
    <p:sldId id="315" r:id="rId58"/>
    <p:sldId id="316" r:id="rId59"/>
    <p:sldId id="332" r:id="rId60"/>
    <p:sldId id="333" r:id="rId61"/>
    <p:sldId id="334" r:id="rId62"/>
    <p:sldId id="335" r:id="rId63"/>
    <p:sldId id="336" r:id="rId64"/>
    <p:sldId id="337" r:id="rId65"/>
    <p:sldId id="338" r:id="rId66"/>
    <p:sldId id="339" r:id="rId67"/>
    <p:sldId id="340" r:id="rId68"/>
    <p:sldId id="341" r:id="rId69"/>
    <p:sldId id="342" r:id="rId70"/>
    <p:sldId id="343" r:id="rId71"/>
    <p:sldId id="344" r:id="rId72"/>
    <p:sldId id="345" r:id="rId73"/>
    <p:sldId id="346" r:id="rId74"/>
    <p:sldId id="347" r:id="rId75"/>
    <p:sldId id="348" r:id="rId76"/>
    <p:sldId id="349" r:id="rId77"/>
    <p:sldId id="350" r:id="rId78"/>
    <p:sldId id="351" r:id="rId79"/>
    <p:sldId id="352" r:id="rId80"/>
    <p:sldId id="358" r:id="rId81"/>
    <p:sldId id="359" r:id="rId82"/>
    <p:sldId id="355" r:id="rId83"/>
    <p:sldId id="354" r:id="rId84"/>
    <p:sldId id="323"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slide" Target="slides/slide67.xml" /><Relationship Id="rId76" Type="http://schemas.openxmlformats.org/officeDocument/2006/relationships/slide" Target="slides/slide75.xml" /><Relationship Id="rId84" Type="http://schemas.openxmlformats.org/officeDocument/2006/relationships/slide" Target="slides/slide83.xml" /><Relationship Id="rId89" Type="http://schemas.openxmlformats.org/officeDocument/2006/relationships/theme" Target="theme/theme1.xml" /><Relationship Id="rId7" Type="http://schemas.openxmlformats.org/officeDocument/2006/relationships/slide" Target="slides/slide6.xml" /><Relationship Id="rId71" Type="http://schemas.openxmlformats.org/officeDocument/2006/relationships/slide" Target="slides/slide70.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87" Type="http://schemas.openxmlformats.org/officeDocument/2006/relationships/presProps" Target="presProps.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90" Type="http://schemas.openxmlformats.org/officeDocument/2006/relationships/tableStyles" Target="tableStyles.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notesMaster" Target="notesMasters/notesMaster1.xml" /></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C394AF-43A4-457D-A5F8-8FCE949120F7}"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5D0C99BE-C28C-47FE-B09F-402187213812}">
      <dgm:prSet/>
      <dgm:spPr/>
      <dgm:t>
        <a:bodyPr/>
        <a:lstStyle/>
        <a:p>
          <a:r>
            <a:rPr lang="en-US"/>
            <a:t>It is utilizing the Data such as blood pressure, cholesterol, diabetes and then tries to predict the possible heart disease in patients' details (future Predication by diagnosis).</a:t>
          </a:r>
          <a:endParaRPr lang="en-US" dirty="0"/>
        </a:p>
      </dgm:t>
    </dgm:pt>
    <dgm:pt modelId="{AC3B4203-04DE-4DBC-8037-B424DD86DB8B}" type="parTrans" cxnId="{2C40E4D8-7E03-4EE9-AF95-AA0744F3B910}">
      <dgm:prSet/>
      <dgm:spPr/>
      <dgm:t>
        <a:bodyPr/>
        <a:lstStyle/>
        <a:p>
          <a:endParaRPr lang="en-US"/>
        </a:p>
      </dgm:t>
    </dgm:pt>
    <dgm:pt modelId="{49E4FB90-83A1-4C0F-B15C-D8F0B9D02A69}" type="sibTrans" cxnId="{2C40E4D8-7E03-4EE9-AF95-AA0744F3B910}">
      <dgm:prSet/>
      <dgm:spPr/>
      <dgm:t>
        <a:bodyPr/>
        <a:lstStyle/>
        <a:p>
          <a:endParaRPr lang="en-US"/>
        </a:p>
      </dgm:t>
    </dgm:pt>
    <dgm:pt modelId="{DEF7FAA9-638E-4D31-B8A6-E9CA27423C91}">
      <dgm:prSet/>
      <dgm:spPr/>
      <dgm:t>
        <a:bodyPr/>
        <a:lstStyle/>
        <a:p>
          <a:r>
            <a:rPr lang="en-US"/>
            <a:t>This may be help in talking to Preventive measure and hence can try to avoid the possibility of heart disease in patient.</a:t>
          </a:r>
          <a:endParaRPr lang="en-US" dirty="0"/>
        </a:p>
      </dgm:t>
    </dgm:pt>
    <dgm:pt modelId="{3BD786BB-0B62-45D1-87F6-2B24F794EB2C}" type="parTrans" cxnId="{AF746988-251C-4803-B84D-0AD0F6C54AE5}">
      <dgm:prSet/>
      <dgm:spPr/>
      <dgm:t>
        <a:bodyPr/>
        <a:lstStyle/>
        <a:p>
          <a:endParaRPr lang="en-US"/>
        </a:p>
      </dgm:t>
    </dgm:pt>
    <dgm:pt modelId="{B8C23F9A-5E6E-4CA5-A5BB-261283A23580}" type="sibTrans" cxnId="{AF746988-251C-4803-B84D-0AD0F6C54AE5}">
      <dgm:prSet/>
      <dgm:spPr/>
      <dgm:t>
        <a:bodyPr/>
        <a:lstStyle/>
        <a:p>
          <a:endParaRPr lang="en-US"/>
        </a:p>
      </dgm:t>
    </dgm:pt>
    <dgm:pt modelId="{036B66AB-116B-42EA-AF63-C578C96EAC7A}">
      <dgm:prSet/>
      <dgm:spPr/>
      <dgm:t>
        <a:bodyPr/>
        <a:lstStyle/>
        <a:p>
          <a:r>
            <a:rPr lang="en-US"/>
            <a:t>So, When a patient is predicated as positive for heart disease, then the medical  history data for the patient can be analyzed  by the doctors</a:t>
          </a:r>
          <a:endParaRPr lang="en-US" dirty="0"/>
        </a:p>
      </dgm:t>
    </dgm:pt>
    <dgm:pt modelId="{1BBD26C8-AE3F-4B71-853A-D79A8F882608}" type="parTrans" cxnId="{964DC36B-0828-4D35-B4BD-09E2078D1D83}">
      <dgm:prSet/>
      <dgm:spPr/>
      <dgm:t>
        <a:bodyPr/>
        <a:lstStyle/>
        <a:p>
          <a:endParaRPr lang="en-US"/>
        </a:p>
      </dgm:t>
    </dgm:pt>
    <dgm:pt modelId="{87C4236A-C3B1-4662-B0EB-AA62D4DAF440}" type="sibTrans" cxnId="{964DC36B-0828-4D35-B4BD-09E2078D1D83}">
      <dgm:prSet/>
      <dgm:spPr/>
      <dgm:t>
        <a:bodyPr/>
        <a:lstStyle/>
        <a:p>
          <a:endParaRPr lang="en-US"/>
        </a:p>
      </dgm:t>
    </dgm:pt>
    <dgm:pt modelId="{A6BD0380-8386-424E-8364-EB78467CC8AD}" type="pres">
      <dgm:prSet presAssocID="{A6C394AF-43A4-457D-A5F8-8FCE949120F7}" presName="outerComposite" presStyleCnt="0">
        <dgm:presLayoutVars>
          <dgm:chMax val="5"/>
          <dgm:dir/>
          <dgm:resizeHandles val="exact"/>
        </dgm:presLayoutVars>
      </dgm:prSet>
      <dgm:spPr/>
    </dgm:pt>
    <dgm:pt modelId="{A8223AE8-D4FA-4027-B77A-E29E9CF01128}" type="pres">
      <dgm:prSet presAssocID="{A6C394AF-43A4-457D-A5F8-8FCE949120F7}" presName="dummyMaxCanvas" presStyleCnt="0">
        <dgm:presLayoutVars/>
      </dgm:prSet>
      <dgm:spPr/>
    </dgm:pt>
    <dgm:pt modelId="{DD505138-3B13-413A-B9A2-EEB7AFD8B24E}" type="pres">
      <dgm:prSet presAssocID="{A6C394AF-43A4-457D-A5F8-8FCE949120F7}" presName="ThreeNodes_1" presStyleLbl="node1" presStyleIdx="0" presStyleCnt="3">
        <dgm:presLayoutVars>
          <dgm:bulletEnabled val="1"/>
        </dgm:presLayoutVars>
      </dgm:prSet>
      <dgm:spPr/>
    </dgm:pt>
    <dgm:pt modelId="{4104BC5D-A9C4-49A2-92CD-B9E4F04906AE}" type="pres">
      <dgm:prSet presAssocID="{A6C394AF-43A4-457D-A5F8-8FCE949120F7}" presName="ThreeNodes_2" presStyleLbl="node1" presStyleIdx="1" presStyleCnt="3">
        <dgm:presLayoutVars>
          <dgm:bulletEnabled val="1"/>
        </dgm:presLayoutVars>
      </dgm:prSet>
      <dgm:spPr/>
    </dgm:pt>
    <dgm:pt modelId="{DC8AA510-AF3F-4F44-BFB5-2DBEED28AE7C}" type="pres">
      <dgm:prSet presAssocID="{A6C394AF-43A4-457D-A5F8-8FCE949120F7}" presName="ThreeNodes_3" presStyleLbl="node1" presStyleIdx="2" presStyleCnt="3">
        <dgm:presLayoutVars>
          <dgm:bulletEnabled val="1"/>
        </dgm:presLayoutVars>
      </dgm:prSet>
      <dgm:spPr/>
    </dgm:pt>
    <dgm:pt modelId="{CF13D652-A3B1-43D9-81A0-6F1A70431F04}" type="pres">
      <dgm:prSet presAssocID="{A6C394AF-43A4-457D-A5F8-8FCE949120F7}" presName="ThreeConn_1-2" presStyleLbl="fgAccFollowNode1" presStyleIdx="0" presStyleCnt="2">
        <dgm:presLayoutVars>
          <dgm:bulletEnabled val="1"/>
        </dgm:presLayoutVars>
      </dgm:prSet>
      <dgm:spPr/>
    </dgm:pt>
    <dgm:pt modelId="{E511B4AA-59AD-476A-8144-009B47050DA0}" type="pres">
      <dgm:prSet presAssocID="{A6C394AF-43A4-457D-A5F8-8FCE949120F7}" presName="ThreeConn_2-3" presStyleLbl="fgAccFollowNode1" presStyleIdx="1" presStyleCnt="2">
        <dgm:presLayoutVars>
          <dgm:bulletEnabled val="1"/>
        </dgm:presLayoutVars>
      </dgm:prSet>
      <dgm:spPr/>
    </dgm:pt>
    <dgm:pt modelId="{0A2CD59B-4EC1-40DC-BEDF-B2402E75EB2E}" type="pres">
      <dgm:prSet presAssocID="{A6C394AF-43A4-457D-A5F8-8FCE949120F7}" presName="ThreeNodes_1_text" presStyleLbl="node1" presStyleIdx="2" presStyleCnt="3">
        <dgm:presLayoutVars>
          <dgm:bulletEnabled val="1"/>
        </dgm:presLayoutVars>
      </dgm:prSet>
      <dgm:spPr/>
    </dgm:pt>
    <dgm:pt modelId="{8668B044-AD83-45A3-9345-260B129654C5}" type="pres">
      <dgm:prSet presAssocID="{A6C394AF-43A4-457D-A5F8-8FCE949120F7}" presName="ThreeNodes_2_text" presStyleLbl="node1" presStyleIdx="2" presStyleCnt="3">
        <dgm:presLayoutVars>
          <dgm:bulletEnabled val="1"/>
        </dgm:presLayoutVars>
      </dgm:prSet>
      <dgm:spPr/>
    </dgm:pt>
    <dgm:pt modelId="{66161A10-9E65-42B7-9F96-1544CBAA5708}" type="pres">
      <dgm:prSet presAssocID="{A6C394AF-43A4-457D-A5F8-8FCE949120F7}" presName="ThreeNodes_3_text" presStyleLbl="node1" presStyleIdx="2" presStyleCnt="3">
        <dgm:presLayoutVars>
          <dgm:bulletEnabled val="1"/>
        </dgm:presLayoutVars>
      </dgm:prSet>
      <dgm:spPr/>
    </dgm:pt>
  </dgm:ptLst>
  <dgm:cxnLst>
    <dgm:cxn modelId="{ABEF3B17-6ED0-4B71-B450-86CBAB7BAB0A}" type="presOf" srcId="{036B66AB-116B-42EA-AF63-C578C96EAC7A}" destId="{DC8AA510-AF3F-4F44-BFB5-2DBEED28AE7C}" srcOrd="0" destOrd="0" presId="urn:microsoft.com/office/officeart/2005/8/layout/vProcess5"/>
    <dgm:cxn modelId="{71784D66-9003-463A-96E6-D8697DC28732}" type="presOf" srcId="{DEF7FAA9-638E-4D31-B8A6-E9CA27423C91}" destId="{8668B044-AD83-45A3-9345-260B129654C5}" srcOrd="1" destOrd="0" presId="urn:microsoft.com/office/officeart/2005/8/layout/vProcess5"/>
    <dgm:cxn modelId="{2FFCEC47-1EAA-4A5C-9502-A4A10B84E4B4}" type="presOf" srcId="{B8C23F9A-5E6E-4CA5-A5BB-261283A23580}" destId="{E511B4AA-59AD-476A-8144-009B47050DA0}" srcOrd="0" destOrd="0" presId="urn:microsoft.com/office/officeart/2005/8/layout/vProcess5"/>
    <dgm:cxn modelId="{964DC36B-0828-4D35-B4BD-09E2078D1D83}" srcId="{A6C394AF-43A4-457D-A5F8-8FCE949120F7}" destId="{036B66AB-116B-42EA-AF63-C578C96EAC7A}" srcOrd="2" destOrd="0" parTransId="{1BBD26C8-AE3F-4B71-853A-D79A8F882608}" sibTransId="{87C4236A-C3B1-4662-B0EB-AA62D4DAF440}"/>
    <dgm:cxn modelId="{B50CFD57-093D-4A71-922B-43B5056E9A30}" type="presOf" srcId="{DEF7FAA9-638E-4D31-B8A6-E9CA27423C91}" destId="{4104BC5D-A9C4-49A2-92CD-B9E4F04906AE}" srcOrd="0" destOrd="0" presId="urn:microsoft.com/office/officeart/2005/8/layout/vProcess5"/>
    <dgm:cxn modelId="{AF746988-251C-4803-B84D-0AD0F6C54AE5}" srcId="{A6C394AF-43A4-457D-A5F8-8FCE949120F7}" destId="{DEF7FAA9-638E-4D31-B8A6-E9CA27423C91}" srcOrd="1" destOrd="0" parTransId="{3BD786BB-0B62-45D1-87F6-2B24F794EB2C}" sibTransId="{B8C23F9A-5E6E-4CA5-A5BB-261283A23580}"/>
    <dgm:cxn modelId="{8E7D408A-23F3-4DA4-9D58-B993D6401D87}" type="presOf" srcId="{49E4FB90-83A1-4C0F-B15C-D8F0B9D02A69}" destId="{CF13D652-A3B1-43D9-81A0-6F1A70431F04}" srcOrd="0" destOrd="0" presId="urn:microsoft.com/office/officeart/2005/8/layout/vProcess5"/>
    <dgm:cxn modelId="{7C63C5A0-261A-4CB6-B898-2487088FADB1}" type="presOf" srcId="{A6C394AF-43A4-457D-A5F8-8FCE949120F7}" destId="{A6BD0380-8386-424E-8364-EB78467CC8AD}" srcOrd="0" destOrd="0" presId="urn:microsoft.com/office/officeart/2005/8/layout/vProcess5"/>
    <dgm:cxn modelId="{9F85A5A3-C149-4FF3-A370-B6E816D50A44}" type="presOf" srcId="{5D0C99BE-C28C-47FE-B09F-402187213812}" destId="{0A2CD59B-4EC1-40DC-BEDF-B2402E75EB2E}" srcOrd="1" destOrd="0" presId="urn:microsoft.com/office/officeart/2005/8/layout/vProcess5"/>
    <dgm:cxn modelId="{9BC4FDAE-7C61-4FAA-9B32-43F5C65C1D18}" type="presOf" srcId="{036B66AB-116B-42EA-AF63-C578C96EAC7A}" destId="{66161A10-9E65-42B7-9F96-1544CBAA5708}" srcOrd="1" destOrd="0" presId="urn:microsoft.com/office/officeart/2005/8/layout/vProcess5"/>
    <dgm:cxn modelId="{69214EBF-B4C7-400D-88BD-7727B0E6A0BF}" type="presOf" srcId="{5D0C99BE-C28C-47FE-B09F-402187213812}" destId="{DD505138-3B13-413A-B9A2-EEB7AFD8B24E}" srcOrd="0" destOrd="0" presId="urn:microsoft.com/office/officeart/2005/8/layout/vProcess5"/>
    <dgm:cxn modelId="{2C40E4D8-7E03-4EE9-AF95-AA0744F3B910}" srcId="{A6C394AF-43A4-457D-A5F8-8FCE949120F7}" destId="{5D0C99BE-C28C-47FE-B09F-402187213812}" srcOrd="0" destOrd="0" parTransId="{AC3B4203-04DE-4DBC-8037-B424DD86DB8B}" sibTransId="{49E4FB90-83A1-4C0F-B15C-D8F0B9D02A69}"/>
    <dgm:cxn modelId="{C1F01604-3C0A-4209-8C87-D76A85A4D71A}" type="presParOf" srcId="{A6BD0380-8386-424E-8364-EB78467CC8AD}" destId="{A8223AE8-D4FA-4027-B77A-E29E9CF01128}" srcOrd="0" destOrd="0" presId="urn:microsoft.com/office/officeart/2005/8/layout/vProcess5"/>
    <dgm:cxn modelId="{FBA68BAF-88F6-4F89-B8F8-80971007A88B}" type="presParOf" srcId="{A6BD0380-8386-424E-8364-EB78467CC8AD}" destId="{DD505138-3B13-413A-B9A2-EEB7AFD8B24E}" srcOrd="1" destOrd="0" presId="urn:microsoft.com/office/officeart/2005/8/layout/vProcess5"/>
    <dgm:cxn modelId="{7088B0E7-EE00-41AB-8B91-40EC230A9BB8}" type="presParOf" srcId="{A6BD0380-8386-424E-8364-EB78467CC8AD}" destId="{4104BC5D-A9C4-49A2-92CD-B9E4F04906AE}" srcOrd="2" destOrd="0" presId="urn:microsoft.com/office/officeart/2005/8/layout/vProcess5"/>
    <dgm:cxn modelId="{A7B78A89-F4B7-4867-8267-43F69992A5DC}" type="presParOf" srcId="{A6BD0380-8386-424E-8364-EB78467CC8AD}" destId="{DC8AA510-AF3F-4F44-BFB5-2DBEED28AE7C}" srcOrd="3" destOrd="0" presId="urn:microsoft.com/office/officeart/2005/8/layout/vProcess5"/>
    <dgm:cxn modelId="{703481B8-FFDC-4850-9083-14FC8D5E01A3}" type="presParOf" srcId="{A6BD0380-8386-424E-8364-EB78467CC8AD}" destId="{CF13D652-A3B1-43D9-81A0-6F1A70431F04}" srcOrd="4" destOrd="0" presId="urn:microsoft.com/office/officeart/2005/8/layout/vProcess5"/>
    <dgm:cxn modelId="{447D30B6-1DA9-4332-A7FD-DEA82CEFF3C1}" type="presParOf" srcId="{A6BD0380-8386-424E-8364-EB78467CC8AD}" destId="{E511B4AA-59AD-476A-8144-009B47050DA0}" srcOrd="5" destOrd="0" presId="urn:microsoft.com/office/officeart/2005/8/layout/vProcess5"/>
    <dgm:cxn modelId="{979365B5-6A38-42A3-A230-7651C8E49F93}" type="presParOf" srcId="{A6BD0380-8386-424E-8364-EB78467CC8AD}" destId="{0A2CD59B-4EC1-40DC-BEDF-B2402E75EB2E}" srcOrd="6" destOrd="0" presId="urn:microsoft.com/office/officeart/2005/8/layout/vProcess5"/>
    <dgm:cxn modelId="{795F721C-2A22-422F-82C5-8DFC7633903F}" type="presParOf" srcId="{A6BD0380-8386-424E-8364-EB78467CC8AD}" destId="{8668B044-AD83-45A3-9345-260B129654C5}" srcOrd="7" destOrd="0" presId="urn:microsoft.com/office/officeart/2005/8/layout/vProcess5"/>
    <dgm:cxn modelId="{2D865ED6-98E1-4A00-979E-18D81215DC82}" type="presParOf" srcId="{A6BD0380-8386-424E-8364-EB78467CC8AD}" destId="{66161A10-9E65-42B7-9F96-1544CBAA570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AC0321-CD98-409D-8A24-AAC692AFE06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7DAE52C-F826-4736-84B2-6EA863C9C120}">
      <dgm:prSet/>
      <dgm:spPr/>
      <dgm:t>
        <a:bodyPr/>
        <a:lstStyle/>
        <a:p>
          <a:r>
            <a:rPr lang="en-US"/>
            <a:t>• In this work,  I have choice of Eleven  machine leaning algorithms which are include</a:t>
          </a:r>
          <a:endParaRPr lang="en-US" dirty="0"/>
        </a:p>
      </dgm:t>
    </dgm:pt>
    <dgm:pt modelId="{46158B50-762C-4923-A6EA-0D4B94781F1A}" type="parTrans" cxnId="{223C5E67-7603-45CD-BBEE-59D1E9A9DB95}">
      <dgm:prSet/>
      <dgm:spPr/>
      <dgm:t>
        <a:bodyPr/>
        <a:lstStyle/>
        <a:p>
          <a:endParaRPr lang="en-US"/>
        </a:p>
      </dgm:t>
    </dgm:pt>
    <dgm:pt modelId="{03C08C51-C4BF-4203-B59E-5B1DC6B61F94}" type="sibTrans" cxnId="{223C5E67-7603-45CD-BBEE-59D1E9A9DB95}">
      <dgm:prSet/>
      <dgm:spPr/>
      <dgm:t>
        <a:bodyPr/>
        <a:lstStyle/>
        <a:p>
          <a:endParaRPr lang="en-US"/>
        </a:p>
      </dgm:t>
    </dgm:pt>
    <dgm:pt modelId="{84D7F5D7-7FD3-4F48-9FBA-D1479B9D82AE}">
      <dgm:prSet/>
      <dgm:spPr/>
      <dgm:t>
        <a:bodyPr/>
        <a:lstStyle/>
        <a:p>
          <a:r>
            <a:rPr lang="en-US"/>
            <a:t>1) Random Forest</a:t>
          </a:r>
        </a:p>
      </dgm:t>
    </dgm:pt>
    <dgm:pt modelId="{54055805-ACD8-400C-956E-752B5CB972B8}" type="parTrans" cxnId="{9F99F7E6-4AF7-404F-9A92-76200F263C74}">
      <dgm:prSet/>
      <dgm:spPr/>
      <dgm:t>
        <a:bodyPr/>
        <a:lstStyle/>
        <a:p>
          <a:endParaRPr lang="en-US"/>
        </a:p>
      </dgm:t>
    </dgm:pt>
    <dgm:pt modelId="{ADDB7A6D-5C45-47BE-9CFE-95476D0C9B76}" type="sibTrans" cxnId="{9F99F7E6-4AF7-404F-9A92-76200F263C74}">
      <dgm:prSet/>
      <dgm:spPr/>
      <dgm:t>
        <a:bodyPr/>
        <a:lstStyle/>
        <a:p>
          <a:endParaRPr lang="en-US"/>
        </a:p>
      </dgm:t>
    </dgm:pt>
    <dgm:pt modelId="{70482FBA-CEB2-4D77-A1AE-0444E9D82CC0}">
      <dgm:prSet/>
      <dgm:spPr/>
      <dgm:t>
        <a:bodyPr/>
        <a:lstStyle/>
        <a:p>
          <a:r>
            <a:rPr lang="en-US"/>
            <a:t>2) SVM </a:t>
          </a:r>
        </a:p>
      </dgm:t>
    </dgm:pt>
    <dgm:pt modelId="{24493AE3-AF9E-49A2-9983-D6D32D7D3BE2}" type="parTrans" cxnId="{1F07F5E2-F88D-4F5E-9AA8-E4C8A1BCE6AF}">
      <dgm:prSet/>
      <dgm:spPr/>
      <dgm:t>
        <a:bodyPr/>
        <a:lstStyle/>
        <a:p>
          <a:endParaRPr lang="en-US"/>
        </a:p>
      </dgm:t>
    </dgm:pt>
    <dgm:pt modelId="{D272002A-405D-455C-9914-0AEC8C7A4BE9}" type="sibTrans" cxnId="{1F07F5E2-F88D-4F5E-9AA8-E4C8A1BCE6AF}">
      <dgm:prSet/>
      <dgm:spPr/>
      <dgm:t>
        <a:bodyPr/>
        <a:lstStyle/>
        <a:p>
          <a:endParaRPr lang="en-US"/>
        </a:p>
      </dgm:t>
    </dgm:pt>
    <dgm:pt modelId="{50397F55-E414-4B00-8A3B-22A8F8D413F2}">
      <dgm:prSet/>
      <dgm:spPr/>
      <dgm:t>
        <a:bodyPr/>
        <a:lstStyle/>
        <a:p>
          <a:r>
            <a:rPr lang="en-US"/>
            <a:t>3) Decision Tree </a:t>
          </a:r>
        </a:p>
      </dgm:t>
    </dgm:pt>
    <dgm:pt modelId="{9F2C2A83-20A4-4D60-B1B5-185B1887DE53}" type="parTrans" cxnId="{C4BA14A6-DF12-4E75-AD90-C0E6CB6579BE}">
      <dgm:prSet/>
      <dgm:spPr/>
      <dgm:t>
        <a:bodyPr/>
        <a:lstStyle/>
        <a:p>
          <a:endParaRPr lang="en-US"/>
        </a:p>
      </dgm:t>
    </dgm:pt>
    <dgm:pt modelId="{90A7D389-A531-4764-945E-7D83B14085B3}" type="sibTrans" cxnId="{C4BA14A6-DF12-4E75-AD90-C0E6CB6579BE}">
      <dgm:prSet/>
      <dgm:spPr/>
      <dgm:t>
        <a:bodyPr/>
        <a:lstStyle/>
        <a:p>
          <a:endParaRPr lang="en-US"/>
        </a:p>
      </dgm:t>
    </dgm:pt>
    <dgm:pt modelId="{A7D2080C-2CA3-4443-A32C-AA09D8A2D0CB}">
      <dgm:prSet/>
      <dgm:spPr/>
      <dgm:t>
        <a:bodyPr/>
        <a:lstStyle/>
        <a:p>
          <a:r>
            <a:rPr lang="en-US"/>
            <a:t>4) Naïve Bayes </a:t>
          </a:r>
        </a:p>
      </dgm:t>
    </dgm:pt>
    <dgm:pt modelId="{D9D5EA0F-33F4-4431-928B-4B57220B9EF2}" type="parTrans" cxnId="{B06DD126-E1F6-4B91-8F1D-2A37C80824C7}">
      <dgm:prSet/>
      <dgm:spPr/>
      <dgm:t>
        <a:bodyPr/>
        <a:lstStyle/>
        <a:p>
          <a:endParaRPr lang="en-US"/>
        </a:p>
      </dgm:t>
    </dgm:pt>
    <dgm:pt modelId="{D203B571-1562-4354-AD1D-6A042B4934CB}" type="sibTrans" cxnId="{B06DD126-E1F6-4B91-8F1D-2A37C80824C7}">
      <dgm:prSet/>
      <dgm:spPr/>
      <dgm:t>
        <a:bodyPr/>
        <a:lstStyle/>
        <a:p>
          <a:endParaRPr lang="en-US"/>
        </a:p>
      </dgm:t>
    </dgm:pt>
    <dgm:pt modelId="{30742864-73FC-486F-8A90-9CBE5EDC9A8A}">
      <dgm:prSet/>
      <dgm:spPr/>
      <dgm:t>
        <a:bodyPr/>
        <a:lstStyle/>
        <a:p>
          <a:r>
            <a:rPr lang="en-US"/>
            <a:t>5) ANN</a:t>
          </a:r>
        </a:p>
      </dgm:t>
    </dgm:pt>
    <dgm:pt modelId="{42094F5F-7ED2-4D69-9749-0FC5C6ECFCF0}" type="parTrans" cxnId="{338921A4-4225-4D91-9702-75E95017D65C}">
      <dgm:prSet/>
      <dgm:spPr/>
      <dgm:t>
        <a:bodyPr/>
        <a:lstStyle/>
        <a:p>
          <a:endParaRPr lang="en-US"/>
        </a:p>
      </dgm:t>
    </dgm:pt>
    <dgm:pt modelId="{6CE9582A-3093-45DF-BA79-6A3BEA2DD980}" type="sibTrans" cxnId="{338921A4-4225-4D91-9702-75E95017D65C}">
      <dgm:prSet/>
      <dgm:spPr/>
      <dgm:t>
        <a:bodyPr/>
        <a:lstStyle/>
        <a:p>
          <a:endParaRPr lang="en-US"/>
        </a:p>
      </dgm:t>
    </dgm:pt>
    <dgm:pt modelId="{020B5B63-5F08-4754-9391-2466243C74B3}">
      <dgm:prSet/>
      <dgm:spPr/>
      <dgm:t>
        <a:bodyPr/>
        <a:lstStyle/>
        <a:p>
          <a:r>
            <a:rPr lang="en-US"/>
            <a:t>7) KNN </a:t>
          </a:r>
        </a:p>
      </dgm:t>
    </dgm:pt>
    <dgm:pt modelId="{4475D035-F6CF-4ED1-929E-87F465F9C1C1}" type="parTrans" cxnId="{41AB7F4A-B077-4C39-87B6-BE8C341CAAC4}">
      <dgm:prSet/>
      <dgm:spPr/>
      <dgm:t>
        <a:bodyPr/>
        <a:lstStyle/>
        <a:p>
          <a:endParaRPr lang="en-US"/>
        </a:p>
      </dgm:t>
    </dgm:pt>
    <dgm:pt modelId="{A0686CA0-1D0F-4EB8-BDEC-6D5AC3272ABD}" type="sibTrans" cxnId="{41AB7F4A-B077-4C39-87B6-BE8C341CAAC4}">
      <dgm:prSet/>
      <dgm:spPr/>
      <dgm:t>
        <a:bodyPr/>
        <a:lstStyle/>
        <a:p>
          <a:endParaRPr lang="en-US"/>
        </a:p>
      </dgm:t>
    </dgm:pt>
    <dgm:pt modelId="{F5075E9A-D5BF-4407-AB9A-DE3B20059145}">
      <dgm:prSet/>
      <dgm:spPr/>
      <dgm:t>
        <a:bodyPr/>
        <a:lstStyle/>
        <a:p>
          <a:r>
            <a:rPr lang="en-US"/>
            <a:t>8) Logistic Regression </a:t>
          </a:r>
        </a:p>
      </dgm:t>
    </dgm:pt>
    <dgm:pt modelId="{91FA24B4-8CF4-494A-9BD0-CE7B7A8FDEE6}" type="parTrans" cxnId="{A0A6AA11-B582-4D76-A8E7-E739DC6E3F8A}">
      <dgm:prSet/>
      <dgm:spPr/>
      <dgm:t>
        <a:bodyPr/>
        <a:lstStyle/>
        <a:p>
          <a:endParaRPr lang="en-US"/>
        </a:p>
      </dgm:t>
    </dgm:pt>
    <dgm:pt modelId="{A75D2102-3C91-4D9E-96A1-4E5369D1B3B0}" type="sibTrans" cxnId="{A0A6AA11-B582-4D76-A8E7-E739DC6E3F8A}">
      <dgm:prSet/>
      <dgm:spPr/>
      <dgm:t>
        <a:bodyPr/>
        <a:lstStyle/>
        <a:p>
          <a:endParaRPr lang="en-US"/>
        </a:p>
      </dgm:t>
    </dgm:pt>
    <dgm:pt modelId="{FB5B6F8B-E0AB-4123-B9FB-EF8E82AEE222}">
      <dgm:prSet/>
      <dgm:spPr/>
      <dgm:t>
        <a:bodyPr/>
        <a:lstStyle/>
        <a:p>
          <a:r>
            <a:rPr lang="en-US"/>
            <a:t>9) Linear Regression </a:t>
          </a:r>
        </a:p>
      </dgm:t>
    </dgm:pt>
    <dgm:pt modelId="{418E741F-CC24-4A08-9436-02DBA705E013}" type="parTrans" cxnId="{DFFF7C44-D490-4911-986C-5C6EEC883499}">
      <dgm:prSet/>
      <dgm:spPr/>
      <dgm:t>
        <a:bodyPr/>
        <a:lstStyle/>
        <a:p>
          <a:endParaRPr lang="en-US"/>
        </a:p>
      </dgm:t>
    </dgm:pt>
    <dgm:pt modelId="{C987C2DB-7ECE-44C0-96C1-6A84F793CCC1}" type="sibTrans" cxnId="{DFFF7C44-D490-4911-986C-5C6EEC883499}">
      <dgm:prSet/>
      <dgm:spPr/>
      <dgm:t>
        <a:bodyPr/>
        <a:lstStyle/>
        <a:p>
          <a:endParaRPr lang="en-US"/>
        </a:p>
      </dgm:t>
    </dgm:pt>
    <dgm:pt modelId="{23F3BE4D-BB76-4422-9673-B17B7B564C45}">
      <dgm:prSet/>
      <dgm:spPr/>
      <dgm:t>
        <a:bodyPr/>
        <a:lstStyle/>
        <a:p>
          <a:r>
            <a:rPr lang="en-US"/>
            <a:t>10) Ada-boost </a:t>
          </a:r>
        </a:p>
      </dgm:t>
    </dgm:pt>
    <dgm:pt modelId="{51A98C84-50B2-4968-A522-AB8E93DFA06C}" type="parTrans" cxnId="{427E2573-FB7D-4A5B-9D0E-EFCE1EC8E2A8}">
      <dgm:prSet/>
      <dgm:spPr/>
      <dgm:t>
        <a:bodyPr/>
        <a:lstStyle/>
        <a:p>
          <a:endParaRPr lang="en-US"/>
        </a:p>
      </dgm:t>
    </dgm:pt>
    <dgm:pt modelId="{E2BDE652-41A4-4579-A205-5FF6D47009A8}" type="sibTrans" cxnId="{427E2573-FB7D-4A5B-9D0E-EFCE1EC8E2A8}">
      <dgm:prSet/>
      <dgm:spPr/>
      <dgm:t>
        <a:bodyPr/>
        <a:lstStyle/>
        <a:p>
          <a:endParaRPr lang="en-US"/>
        </a:p>
      </dgm:t>
    </dgm:pt>
    <dgm:pt modelId="{12E74265-10EC-454F-B6C7-4BC4AD0A9F5F}">
      <dgm:prSet/>
      <dgm:spPr/>
      <dgm:t>
        <a:bodyPr/>
        <a:lstStyle/>
        <a:p>
          <a:r>
            <a:rPr lang="en-US"/>
            <a:t>11) </a:t>
          </a:r>
          <a:r>
            <a:rPr lang="en-US" err="1"/>
            <a:t>Xg</a:t>
          </a:r>
          <a:r>
            <a:rPr lang="en-US"/>
            <a:t>-boost  </a:t>
          </a:r>
        </a:p>
      </dgm:t>
    </dgm:pt>
    <dgm:pt modelId="{930678F2-FF50-46B4-AD36-5CE64DE1ED6C}" type="parTrans" cxnId="{6ED16C69-8636-4B91-B04D-63BF91D15322}">
      <dgm:prSet/>
      <dgm:spPr/>
      <dgm:t>
        <a:bodyPr/>
        <a:lstStyle/>
        <a:p>
          <a:endParaRPr lang="en-US"/>
        </a:p>
      </dgm:t>
    </dgm:pt>
    <dgm:pt modelId="{FC37C46F-8B73-489C-ABC8-BDFB9D73CA16}" type="sibTrans" cxnId="{6ED16C69-8636-4B91-B04D-63BF91D15322}">
      <dgm:prSet/>
      <dgm:spPr/>
      <dgm:t>
        <a:bodyPr/>
        <a:lstStyle/>
        <a:p>
          <a:endParaRPr lang="en-US"/>
        </a:p>
      </dgm:t>
    </dgm:pt>
    <dgm:pt modelId="{E8332739-A157-4FB7-93E0-FFBCD4B7AA35}">
      <dgm:prSet/>
      <dgm:spPr/>
      <dgm:t>
        <a:bodyPr/>
        <a:lstStyle/>
        <a:p>
          <a:r>
            <a:rPr lang="en-US"/>
            <a:t>These algorithms are used to unfold a prediction system which will be analyze to predict whether the patient is pertaining to any heart disease or not with best accuracy Results</a:t>
          </a:r>
          <a:endParaRPr lang="en-US" dirty="0"/>
        </a:p>
      </dgm:t>
    </dgm:pt>
    <dgm:pt modelId="{64156EA1-CE23-4F7A-9BAB-1D76D05174E3}" type="parTrans" cxnId="{DFE60629-640B-44D4-960A-62A15D7ED4CF}">
      <dgm:prSet/>
      <dgm:spPr/>
      <dgm:t>
        <a:bodyPr/>
        <a:lstStyle/>
        <a:p>
          <a:endParaRPr lang="en-US"/>
        </a:p>
      </dgm:t>
    </dgm:pt>
    <dgm:pt modelId="{98FE2253-E978-4692-A6BC-D6790B2DAA91}" type="sibTrans" cxnId="{DFE60629-640B-44D4-960A-62A15D7ED4CF}">
      <dgm:prSet/>
      <dgm:spPr/>
      <dgm:t>
        <a:bodyPr/>
        <a:lstStyle/>
        <a:p>
          <a:endParaRPr lang="en-US"/>
        </a:p>
      </dgm:t>
    </dgm:pt>
    <dgm:pt modelId="{9C537468-805C-4B65-88F5-358D877B9AF1}">
      <dgm:prSet/>
      <dgm:spPr/>
      <dgm:t>
        <a:bodyPr/>
        <a:lstStyle/>
        <a:p>
          <a:r>
            <a:rPr lang="en-US"/>
            <a:t>6) DNN </a:t>
          </a:r>
        </a:p>
      </dgm:t>
    </dgm:pt>
    <dgm:pt modelId="{BB2473E5-BB10-46F7-9CC1-D46BA270C8BD}" type="parTrans" cxnId="{A7392A0F-C99C-458E-AD61-2ACBD4B5EF77}">
      <dgm:prSet/>
      <dgm:spPr/>
      <dgm:t>
        <a:bodyPr/>
        <a:lstStyle/>
        <a:p>
          <a:endParaRPr lang="en-US"/>
        </a:p>
      </dgm:t>
    </dgm:pt>
    <dgm:pt modelId="{19A3395F-FBD8-4D79-A9E8-AC86F110A5A5}" type="sibTrans" cxnId="{A7392A0F-C99C-458E-AD61-2ACBD4B5EF77}">
      <dgm:prSet/>
      <dgm:spPr/>
      <dgm:t>
        <a:bodyPr/>
        <a:lstStyle/>
        <a:p>
          <a:endParaRPr lang="en-US"/>
        </a:p>
      </dgm:t>
    </dgm:pt>
    <dgm:pt modelId="{EFC66C24-A696-40BC-AEC7-5C1E912ABB61}" type="pres">
      <dgm:prSet presAssocID="{EEAC0321-CD98-409D-8A24-AAC692AFE062}" presName="linear" presStyleCnt="0">
        <dgm:presLayoutVars>
          <dgm:animLvl val="lvl"/>
          <dgm:resizeHandles val="exact"/>
        </dgm:presLayoutVars>
      </dgm:prSet>
      <dgm:spPr/>
    </dgm:pt>
    <dgm:pt modelId="{94C2F98C-A5E7-479D-A96B-6264B46A17AA}" type="pres">
      <dgm:prSet presAssocID="{07DAE52C-F826-4736-84B2-6EA863C9C120}" presName="parentText" presStyleLbl="node1" presStyleIdx="0" presStyleCnt="2">
        <dgm:presLayoutVars>
          <dgm:chMax val="0"/>
          <dgm:bulletEnabled val="1"/>
        </dgm:presLayoutVars>
      </dgm:prSet>
      <dgm:spPr/>
    </dgm:pt>
    <dgm:pt modelId="{8FA90DAF-F28A-4457-8425-A69A888CDFC9}" type="pres">
      <dgm:prSet presAssocID="{07DAE52C-F826-4736-84B2-6EA863C9C120}" presName="childText" presStyleLbl="revTx" presStyleIdx="0" presStyleCnt="1">
        <dgm:presLayoutVars>
          <dgm:bulletEnabled val="1"/>
        </dgm:presLayoutVars>
      </dgm:prSet>
      <dgm:spPr/>
    </dgm:pt>
    <dgm:pt modelId="{DB65DD4D-E4DB-4637-BDCC-72DA207A605C}" type="pres">
      <dgm:prSet presAssocID="{E8332739-A157-4FB7-93E0-FFBCD4B7AA35}" presName="parentText" presStyleLbl="node1" presStyleIdx="1" presStyleCnt="2">
        <dgm:presLayoutVars>
          <dgm:chMax val="0"/>
          <dgm:bulletEnabled val="1"/>
        </dgm:presLayoutVars>
      </dgm:prSet>
      <dgm:spPr/>
    </dgm:pt>
  </dgm:ptLst>
  <dgm:cxnLst>
    <dgm:cxn modelId="{A7392A0F-C99C-458E-AD61-2ACBD4B5EF77}" srcId="{07DAE52C-F826-4736-84B2-6EA863C9C120}" destId="{9C537468-805C-4B65-88F5-358D877B9AF1}" srcOrd="5" destOrd="0" parTransId="{BB2473E5-BB10-46F7-9CC1-D46BA270C8BD}" sibTransId="{19A3395F-FBD8-4D79-A9E8-AC86F110A5A5}"/>
    <dgm:cxn modelId="{A9BD0010-1D3D-4932-8ABF-594F89A02384}" type="presOf" srcId="{F5075E9A-D5BF-4407-AB9A-DE3B20059145}" destId="{8FA90DAF-F28A-4457-8425-A69A888CDFC9}" srcOrd="0" destOrd="7" presId="urn:microsoft.com/office/officeart/2005/8/layout/vList2"/>
    <dgm:cxn modelId="{A0A6AA11-B582-4D76-A8E7-E739DC6E3F8A}" srcId="{07DAE52C-F826-4736-84B2-6EA863C9C120}" destId="{F5075E9A-D5BF-4407-AB9A-DE3B20059145}" srcOrd="7" destOrd="0" parTransId="{91FA24B4-8CF4-494A-9BD0-CE7B7A8FDEE6}" sibTransId="{A75D2102-3C91-4D9E-96A1-4E5369D1B3B0}"/>
    <dgm:cxn modelId="{CDF6EF1F-2CBE-40DE-851D-F68036C54330}" type="presOf" srcId="{23F3BE4D-BB76-4422-9673-B17B7B564C45}" destId="{8FA90DAF-F28A-4457-8425-A69A888CDFC9}" srcOrd="0" destOrd="9" presId="urn:microsoft.com/office/officeart/2005/8/layout/vList2"/>
    <dgm:cxn modelId="{B06DD126-E1F6-4B91-8F1D-2A37C80824C7}" srcId="{07DAE52C-F826-4736-84B2-6EA863C9C120}" destId="{A7D2080C-2CA3-4443-A32C-AA09D8A2D0CB}" srcOrd="3" destOrd="0" parTransId="{D9D5EA0F-33F4-4431-928B-4B57220B9EF2}" sibTransId="{D203B571-1562-4354-AD1D-6A042B4934CB}"/>
    <dgm:cxn modelId="{9B1A0728-A74F-45F5-B14B-DD01899DE09E}" type="presOf" srcId="{A7D2080C-2CA3-4443-A32C-AA09D8A2D0CB}" destId="{8FA90DAF-F28A-4457-8425-A69A888CDFC9}" srcOrd="0" destOrd="3" presId="urn:microsoft.com/office/officeart/2005/8/layout/vList2"/>
    <dgm:cxn modelId="{DFE60629-640B-44D4-960A-62A15D7ED4CF}" srcId="{EEAC0321-CD98-409D-8A24-AAC692AFE062}" destId="{E8332739-A157-4FB7-93E0-FFBCD4B7AA35}" srcOrd="1" destOrd="0" parTransId="{64156EA1-CE23-4F7A-9BAB-1D76D05174E3}" sibTransId="{98FE2253-E978-4692-A6BC-D6790B2DAA91}"/>
    <dgm:cxn modelId="{D5FF3F40-2FE7-4A73-8782-A1F84793D134}" type="presOf" srcId="{9C537468-805C-4B65-88F5-358D877B9AF1}" destId="{8FA90DAF-F28A-4457-8425-A69A888CDFC9}" srcOrd="0" destOrd="5" presId="urn:microsoft.com/office/officeart/2005/8/layout/vList2"/>
    <dgm:cxn modelId="{DFFF7C44-D490-4911-986C-5C6EEC883499}" srcId="{07DAE52C-F826-4736-84B2-6EA863C9C120}" destId="{FB5B6F8B-E0AB-4123-B9FB-EF8E82AEE222}" srcOrd="8" destOrd="0" parTransId="{418E741F-CC24-4A08-9436-02DBA705E013}" sibTransId="{C987C2DB-7ECE-44C0-96C1-6A84F793CCC1}"/>
    <dgm:cxn modelId="{223C5E67-7603-45CD-BBEE-59D1E9A9DB95}" srcId="{EEAC0321-CD98-409D-8A24-AAC692AFE062}" destId="{07DAE52C-F826-4736-84B2-6EA863C9C120}" srcOrd="0" destOrd="0" parTransId="{46158B50-762C-4923-A6EA-0D4B94781F1A}" sibTransId="{03C08C51-C4BF-4203-B59E-5B1DC6B61F94}"/>
    <dgm:cxn modelId="{6ED16C69-8636-4B91-B04D-63BF91D15322}" srcId="{07DAE52C-F826-4736-84B2-6EA863C9C120}" destId="{12E74265-10EC-454F-B6C7-4BC4AD0A9F5F}" srcOrd="10" destOrd="0" parTransId="{930678F2-FF50-46B4-AD36-5CE64DE1ED6C}" sibTransId="{FC37C46F-8B73-489C-ABC8-BDFB9D73CA16}"/>
    <dgm:cxn modelId="{41AB7F4A-B077-4C39-87B6-BE8C341CAAC4}" srcId="{07DAE52C-F826-4736-84B2-6EA863C9C120}" destId="{020B5B63-5F08-4754-9391-2466243C74B3}" srcOrd="6" destOrd="0" parTransId="{4475D035-F6CF-4ED1-929E-87F465F9C1C1}" sibTransId="{A0686CA0-1D0F-4EB8-BDEC-6D5AC3272ABD}"/>
    <dgm:cxn modelId="{FE9E4D6E-7A25-4DB8-8685-D83C8BEC3521}" type="presOf" srcId="{E8332739-A157-4FB7-93E0-FFBCD4B7AA35}" destId="{DB65DD4D-E4DB-4637-BDCC-72DA207A605C}" srcOrd="0" destOrd="0" presId="urn:microsoft.com/office/officeart/2005/8/layout/vList2"/>
    <dgm:cxn modelId="{5008D172-6BB2-48CF-B0E2-EC3713A9D6D6}" type="presOf" srcId="{07DAE52C-F826-4736-84B2-6EA863C9C120}" destId="{94C2F98C-A5E7-479D-A96B-6264B46A17AA}" srcOrd="0" destOrd="0" presId="urn:microsoft.com/office/officeart/2005/8/layout/vList2"/>
    <dgm:cxn modelId="{427E2573-FB7D-4A5B-9D0E-EFCE1EC8E2A8}" srcId="{07DAE52C-F826-4736-84B2-6EA863C9C120}" destId="{23F3BE4D-BB76-4422-9673-B17B7B564C45}" srcOrd="9" destOrd="0" parTransId="{51A98C84-50B2-4968-A522-AB8E93DFA06C}" sibTransId="{E2BDE652-41A4-4579-A205-5FF6D47009A8}"/>
    <dgm:cxn modelId="{CD084858-3786-4CAF-8F1F-4A530AEAAB46}" type="presOf" srcId="{84D7F5D7-7FD3-4F48-9FBA-D1479B9D82AE}" destId="{8FA90DAF-F28A-4457-8425-A69A888CDFC9}" srcOrd="0" destOrd="0" presId="urn:microsoft.com/office/officeart/2005/8/layout/vList2"/>
    <dgm:cxn modelId="{92CD177B-231D-4458-BB10-5E5E58B6247E}" type="presOf" srcId="{FB5B6F8B-E0AB-4123-B9FB-EF8E82AEE222}" destId="{8FA90DAF-F28A-4457-8425-A69A888CDFC9}" srcOrd="0" destOrd="8" presId="urn:microsoft.com/office/officeart/2005/8/layout/vList2"/>
    <dgm:cxn modelId="{743A9CA2-BEB1-43B3-BEAC-B7E7737CFED1}" type="presOf" srcId="{30742864-73FC-486F-8A90-9CBE5EDC9A8A}" destId="{8FA90DAF-F28A-4457-8425-A69A888CDFC9}" srcOrd="0" destOrd="4" presId="urn:microsoft.com/office/officeart/2005/8/layout/vList2"/>
    <dgm:cxn modelId="{338921A4-4225-4D91-9702-75E95017D65C}" srcId="{07DAE52C-F826-4736-84B2-6EA863C9C120}" destId="{30742864-73FC-486F-8A90-9CBE5EDC9A8A}" srcOrd="4" destOrd="0" parTransId="{42094F5F-7ED2-4D69-9749-0FC5C6ECFCF0}" sibTransId="{6CE9582A-3093-45DF-BA79-6A3BEA2DD980}"/>
    <dgm:cxn modelId="{C4BA14A6-DF12-4E75-AD90-C0E6CB6579BE}" srcId="{07DAE52C-F826-4736-84B2-6EA863C9C120}" destId="{50397F55-E414-4B00-8A3B-22A8F8D413F2}" srcOrd="2" destOrd="0" parTransId="{9F2C2A83-20A4-4D60-B1B5-185B1887DE53}" sibTransId="{90A7D389-A531-4764-945E-7D83B14085B3}"/>
    <dgm:cxn modelId="{84D532C6-8A90-4231-BE64-D4D70F126269}" type="presOf" srcId="{EEAC0321-CD98-409D-8A24-AAC692AFE062}" destId="{EFC66C24-A696-40BC-AEC7-5C1E912ABB61}" srcOrd="0" destOrd="0" presId="urn:microsoft.com/office/officeart/2005/8/layout/vList2"/>
    <dgm:cxn modelId="{9A1129D0-7B08-4648-8712-652E6AF278E8}" type="presOf" srcId="{020B5B63-5F08-4754-9391-2466243C74B3}" destId="{8FA90DAF-F28A-4457-8425-A69A888CDFC9}" srcOrd="0" destOrd="6" presId="urn:microsoft.com/office/officeart/2005/8/layout/vList2"/>
    <dgm:cxn modelId="{B8FC2CD7-5C0E-441D-9B08-7EE4841E4BCE}" type="presOf" srcId="{50397F55-E414-4B00-8A3B-22A8F8D413F2}" destId="{8FA90DAF-F28A-4457-8425-A69A888CDFC9}" srcOrd="0" destOrd="2" presId="urn:microsoft.com/office/officeart/2005/8/layout/vList2"/>
    <dgm:cxn modelId="{1F07F5E2-F88D-4F5E-9AA8-E4C8A1BCE6AF}" srcId="{07DAE52C-F826-4736-84B2-6EA863C9C120}" destId="{70482FBA-CEB2-4D77-A1AE-0444E9D82CC0}" srcOrd="1" destOrd="0" parTransId="{24493AE3-AF9E-49A2-9983-D6D32D7D3BE2}" sibTransId="{D272002A-405D-455C-9914-0AEC8C7A4BE9}"/>
    <dgm:cxn modelId="{9F99F7E6-4AF7-404F-9A92-76200F263C74}" srcId="{07DAE52C-F826-4736-84B2-6EA863C9C120}" destId="{84D7F5D7-7FD3-4F48-9FBA-D1479B9D82AE}" srcOrd="0" destOrd="0" parTransId="{54055805-ACD8-400C-956E-752B5CB972B8}" sibTransId="{ADDB7A6D-5C45-47BE-9CFE-95476D0C9B76}"/>
    <dgm:cxn modelId="{A2929CE9-DEA3-4038-A3C4-B73B2FB31D84}" type="presOf" srcId="{70482FBA-CEB2-4D77-A1AE-0444E9D82CC0}" destId="{8FA90DAF-F28A-4457-8425-A69A888CDFC9}" srcOrd="0" destOrd="1" presId="urn:microsoft.com/office/officeart/2005/8/layout/vList2"/>
    <dgm:cxn modelId="{E122B0FF-BF31-4A10-A7C8-693589A7969F}" type="presOf" srcId="{12E74265-10EC-454F-B6C7-4BC4AD0A9F5F}" destId="{8FA90DAF-F28A-4457-8425-A69A888CDFC9}" srcOrd="0" destOrd="10" presId="urn:microsoft.com/office/officeart/2005/8/layout/vList2"/>
    <dgm:cxn modelId="{771A23A2-6380-4D4A-A3C3-8C168380A31F}" type="presParOf" srcId="{EFC66C24-A696-40BC-AEC7-5C1E912ABB61}" destId="{94C2F98C-A5E7-479D-A96B-6264B46A17AA}" srcOrd="0" destOrd="0" presId="urn:microsoft.com/office/officeart/2005/8/layout/vList2"/>
    <dgm:cxn modelId="{C3D937D7-8BEC-49EA-A359-F638C9EAFACE}" type="presParOf" srcId="{EFC66C24-A696-40BC-AEC7-5C1E912ABB61}" destId="{8FA90DAF-F28A-4457-8425-A69A888CDFC9}" srcOrd="1" destOrd="0" presId="urn:microsoft.com/office/officeart/2005/8/layout/vList2"/>
    <dgm:cxn modelId="{67A87AA8-EEAE-4166-BF66-AA840CF848C4}" type="presParOf" srcId="{EFC66C24-A696-40BC-AEC7-5C1E912ABB61}" destId="{DB65DD4D-E4DB-4637-BDCC-72DA207A605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BEDFC4-BF7D-413B-9EB5-138E3D9B3F0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16F1401-A418-4D6E-B2CE-8122D45C7991}">
      <dgm:prSet/>
      <dgm:spPr/>
      <dgm:t>
        <a:bodyPr/>
        <a:lstStyle/>
        <a:p>
          <a:r>
            <a:rPr lang="en-US"/>
            <a:t>It works in four steps method way: </a:t>
          </a:r>
          <a:endParaRPr lang="en-US" dirty="0"/>
        </a:p>
      </dgm:t>
    </dgm:pt>
    <dgm:pt modelId="{44A1BBEB-EB57-4777-912A-04C78034A3EF}" type="parTrans" cxnId="{EED0DBF7-59F7-45D6-BD9B-A86A8CE7EBA8}">
      <dgm:prSet/>
      <dgm:spPr/>
      <dgm:t>
        <a:bodyPr/>
        <a:lstStyle/>
        <a:p>
          <a:endParaRPr lang="en-US"/>
        </a:p>
      </dgm:t>
    </dgm:pt>
    <dgm:pt modelId="{9D859FE2-036B-49A7-827F-88B22BB4C089}" type="sibTrans" cxnId="{EED0DBF7-59F7-45D6-BD9B-A86A8CE7EBA8}">
      <dgm:prSet/>
      <dgm:spPr/>
      <dgm:t>
        <a:bodyPr/>
        <a:lstStyle/>
        <a:p>
          <a:endParaRPr lang="en-US"/>
        </a:p>
      </dgm:t>
    </dgm:pt>
    <dgm:pt modelId="{74CF4BF8-1A41-4B52-AADE-31B3F645993F}">
      <dgm:prSet/>
      <dgm:spPr/>
      <dgm:t>
        <a:bodyPr/>
        <a:lstStyle/>
        <a:p>
          <a:r>
            <a:rPr lang="en-US"/>
            <a:t>● Select  the random samples from a given dataset. </a:t>
          </a:r>
          <a:endParaRPr lang="en-US" dirty="0"/>
        </a:p>
      </dgm:t>
    </dgm:pt>
    <dgm:pt modelId="{E3F26768-6430-4807-9937-0F9C2AE27F21}" type="parTrans" cxnId="{0002EB86-5E08-4B72-89F0-67547EAD4553}">
      <dgm:prSet/>
      <dgm:spPr/>
      <dgm:t>
        <a:bodyPr/>
        <a:lstStyle/>
        <a:p>
          <a:endParaRPr lang="en-US"/>
        </a:p>
      </dgm:t>
    </dgm:pt>
    <dgm:pt modelId="{C93E3645-6CCD-4640-BE3A-26FE3B01BFD6}" type="sibTrans" cxnId="{0002EB86-5E08-4B72-89F0-67547EAD4553}">
      <dgm:prSet/>
      <dgm:spPr/>
      <dgm:t>
        <a:bodyPr/>
        <a:lstStyle/>
        <a:p>
          <a:endParaRPr lang="en-US"/>
        </a:p>
      </dgm:t>
    </dgm:pt>
    <dgm:pt modelId="{00006522-6456-4111-BBAA-16D3954FA38A}">
      <dgm:prSet/>
      <dgm:spPr/>
      <dgm:t>
        <a:bodyPr/>
        <a:lstStyle/>
        <a:p>
          <a:r>
            <a:rPr lang="en-US"/>
            <a:t>● Construct a Decision Tree for each sample and get a prediction result from each other Decision Tree. </a:t>
          </a:r>
          <a:endParaRPr lang="en-US" dirty="0"/>
        </a:p>
      </dgm:t>
    </dgm:pt>
    <dgm:pt modelId="{D1C9D1FA-15AC-4D48-8D59-15AAB22F13F4}" type="parTrans" cxnId="{25B1097D-67B5-4A7A-A9A6-0EC55214C89C}">
      <dgm:prSet/>
      <dgm:spPr/>
      <dgm:t>
        <a:bodyPr/>
        <a:lstStyle/>
        <a:p>
          <a:endParaRPr lang="en-US"/>
        </a:p>
      </dgm:t>
    </dgm:pt>
    <dgm:pt modelId="{31A18A38-53FA-4226-8019-B85230754ABA}" type="sibTrans" cxnId="{25B1097D-67B5-4A7A-A9A6-0EC55214C89C}">
      <dgm:prSet/>
      <dgm:spPr/>
      <dgm:t>
        <a:bodyPr/>
        <a:lstStyle/>
        <a:p>
          <a:endParaRPr lang="en-US"/>
        </a:p>
      </dgm:t>
    </dgm:pt>
    <dgm:pt modelId="{0A233294-9F4B-42DE-A2B8-70E6173FBDBA}">
      <dgm:prSet/>
      <dgm:spPr/>
      <dgm:t>
        <a:bodyPr/>
        <a:lstStyle/>
        <a:p>
          <a:r>
            <a:rPr lang="en-US"/>
            <a:t>● Perform a vote for each predicted result. </a:t>
          </a:r>
        </a:p>
      </dgm:t>
    </dgm:pt>
    <dgm:pt modelId="{B9B999E8-260D-4187-9426-7B724DB561A3}" type="parTrans" cxnId="{ED0723A0-6D7A-4331-8E14-34DD577619F5}">
      <dgm:prSet/>
      <dgm:spPr/>
      <dgm:t>
        <a:bodyPr/>
        <a:lstStyle/>
        <a:p>
          <a:endParaRPr lang="en-US"/>
        </a:p>
      </dgm:t>
    </dgm:pt>
    <dgm:pt modelId="{EA362A99-6BA5-4E5D-85D8-7030FC807C97}" type="sibTrans" cxnId="{ED0723A0-6D7A-4331-8E14-34DD577619F5}">
      <dgm:prSet/>
      <dgm:spPr/>
      <dgm:t>
        <a:bodyPr/>
        <a:lstStyle/>
        <a:p>
          <a:endParaRPr lang="en-US"/>
        </a:p>
      </dgm:t>
    </dgm:pt>
    <dgm:pt modelId="{6C41A584-1771-4DBA-9284-E1D47E68876F}">
      <dgm:prSet/>
      <dgm:spPr/>
      <dgm:t>
        <a:bodyPr/>
        <a:lstStyle/>
        <a:p>
          <a:r>
            <a:rPr lang="en-US"/>
            <a:t>● Select the prediction result with the most votes as the final prediction system. </a:t>
          </a:r>
          <a:endParaRPr lang="en-US" dirty="0"/>
        </a:p>
      </dgm:t>
    </dgm:pt>
    <dgm:pt modelId="{A1BCE70D-774B-497A-B510-60A102983AD2}" type="parTrans" cxnId="{EE823A54-265D-4CE9-92C1-38771546F194}">
      <dgm:prSet/>
      <dgm:spPr/>
      <dgm:t>
        <a:bodyPr/>
        <a:lstStyle/>
        <a:p>
          <a:endParaRPr lang="en-US"/>
        </a:p>
      </dgm:t>
    </dgm:pt>
    <dgm:pt modelId="{5649FEEB-8B2A-4A6E-B32E-05A2EB105808}" type="sibTrans" cxnId="{EE823A54-265D-4CE9-92C1-38771546F194}">
      <dgm:prSet/>
      <dgm:spPr/>
      <dgm:t>
        <a:bodyPr/>
        <a:lstStyle/>
        <a:p>
          <a:endParaRPr lang="en-US"/>
        </a:p>
      </dgm:t>
    </dgm:pt>
    <dgm:pt modelId="{19E01477-8C2F-48D3-AD96-0F5D898D2791}" type="pres">
      <dgm:prSet presAssocID="{85BEDFC4-BF7D-413B-9EB5-138E3D9B3F01}" presName="vert0" presStyleCnt="0">
        <dgm:presLayoutVars>
          <dgm:dir/>
          <dgm:animOne val="branch"/>
          <dgm:animLvl val="lvl"/>
        </dgm:presLayoutVars>
      </dgm:prSet>
      <dgm:spPr/>
    </dgm:pt>
    <dgm:pt modelId="{7A2FFAC3-4B75-4D61-BD5D-251CAA276A46}" type="pres">
      <dgm:prSet presAssocID="{F16F1401-A418-4D6E-B2CE-8122D45C7991}" presName="thickLine" presStyleLbl="alignNode1" presStyleIdx="0" presStyleCnt="5"/>
      <dgm:spPr/>
    </dgm:pt>
    <dgm:pt modelId="{5178F717-9141-4C71-BD56-5556FF1BA823}" type="pres">
      <dgm:prSet presAssocID="{F16F1401-A418-4D6E-B2CE-8122D45C7991}" presName="horz1" presStyleCnt="0"/>
      <dgm:spPr/>
    </dgm:pt>
    <dgm:pt modelId="{2BEBC5FF-D8F2-4438-8CB3-349DBB23671A}" type="pres">
      <dgm:prSet presAssocID="{F16F1401-A418-4D6E-B2CE-8122D45C7991}" presName="tx1" presStyleLbl="revTx" presStyleIdx="0" presStyleCnt="5"/>
      <dgm:spPr/>
    </dgm:pt>
    <dgm:pt modelId="{68447A47-F09E-4F34-BC33-519DAFE03D94}" type="pres">
      <dgm:prSet presAssocID="{F16F1401-A418-4D6E-B2CE-8122D45C7991}" presName="vert1" presStyleCnt="0"/>
      <dgm:spPr/>
    </dgm:pt>
    <dgm:pt modelId="{0864308F-E864-4CA6-A56B-10837C353B94}" type="pres">
      <dgm:prSet presAssocID="{74CF4BF8-1A41-4B52-AADE-31B3F645993F}" presName="thickLine" presStyleLbl="alignNode1" presStyleIdx="1" presStyleCnt="5"/>
      <dgm:spPr/>
    </dgm:pt>
    <dgm:pt modelId="{541DA949-E1C4-4942-8398-5372C17BD89A}" type="pres">
      <dgm:prSet presAssocID="{74CF4BF8-1A41-4B52-AADE-31B3F645993F}" presName="horz1" presStyleCnt="0"/>
      <dgm:spPr/>
    </dgm:pt>
    <dgm:pt modelId="{0FA4F580-1342-4957-8B99-EAE5689A0241}" type="pres">
      <dgm:prSet presAssocID="{74CF4BF8-1A41-4B52-AADE-31B3F645993F}" presName="tx1" presStyleLbl="revTx" presStyleIdx="1" presStyleCnt="5"/>
      <dgm:spPr/>
    </dgm:pt>
    <dgm:pt modelId="{E858C3A5-C057-4BFF-AE66-71809645D3AB}" type="pres">
      <dgm:prSet presAssocID="{74CF4BF8-1A41-4B52-AADE-31B3F645993F}" presName="vert1" presStyleCnt="0"/>
      <dgm:spPr/>
    </dgm:pt>
    <dgm:pt modelId="{47E0118F-314D-46E6-9098-DB74593EEFCB}" type="pres">
      <dgm:prSet presAssocID="{00006522-6456-4111-BBAA-16D3954FA38A}" presName="thickLine" presStyleLbl="alignNode1" presStyleIdx="2" presStyleCnt="5"/>
      <dgm:spPr/>
    </dgm:pt>
    <dgm:pt modelId="{80781449-C928-4EFE-9E24-1C359B854354}" type="pres">
      <dgm:prSet presAssocID="{00006522-6456-4111-BBAA-16D3954FA38A}" presName="horz1" presStyleCnt="0"/>
      <dgm:spPr/>
    </dgm:pt>
    <dgm:pt modelId="{A675E139-9D41-4AAF-B058-78F7CD94C742}" type="pres">
      <dgm:prSet presAssocID="{00006522-6456-4111-BBAA-16D3954FA38A}" presName="tx1" presStyleLbl="revTx" presStyleIdx="2" presStyleCnt="5"/>
      <dgm:spPr/>
    </dgm:pt>
    <dgm:pt modelId="{AB6FB700-4464-4BCD-9540-6CEFD49D396A}" type="pres">
      <dgm:prSet presAssocID="{00006522-6456-4111-BBAA-16D3954FA38A}" presName="vert1" presStyleCnt="0"/>
      <dgm:spPr/>
    </dgm:pt>
    <dgm:pt modelId="{C08611D6-6A8F-449A-A30B-EEDB345BF7D6}" type="pres">
      <dgm:prSet presAssocID="{0A233294-9F4B-42DE-A2B8-70E6173FBDBA}" presName="thickLine" presStyleLbl="alignNode1" presStyleIdx="3" presStyleCnt="5"/>
      <dgm:spPr/>
    </dgm:pt>
    <dgm:pt modelId="{F79B5462-2176-4CCF-B622-96EFC5C80703}" type="pres">
      <dgm:prSet presAssocID="{0A233294-9F4B-42DE-A2B8-70E6173FBDBA}" presName="horz1" presStyleCnt="0"/>
      <dgm:spPr/>
    </dgm:pt>
    <dgm:pt modelId="{C722E4EF-2986-434A-96D1-19B8F1735D90}" type="pres">
      <dgm:prSet presAssocID="{0A233294-9F4B-42DE-A2B8-70E6173FBDBA}" presName="tx1" presStyleLbl="revTx" presStyleIdx="3" presStyleCnt="5"/>
      <dgm:spPr/>
    </dgm:pt>
    <dgm:pt modelId="{B865A2DF-D2DD-45A2-BCD7-BF89C8502D12}" type="pres">
      <dgm:prSet presAssocID="{0A233294-9F4B-42DE-A2B8-70E6173FBDBA}" presName="vert1" presStyleCnt="0"/>
      <dgm:spPr/>
    </dgm:pt>
    <dgm:pt modelId="{E7FEAFC9-31AD-450D-B842-ECC1357B985F}" type="pres">
      <dgm:prSet presAssocID="{6C41A584-1771-4DBA-9284-E1D47E68876F}" presName="thickLine" presStyleLbl="alignNode1" presStyleIdx="4" presStyleCnt="5"/>
      <dgm:spPr/>
    </dgm:pt>
    <dgm:pt modelId="{2CE0810D-11A9-4874-89FD-E8DD2EBE656A}" type="pres">
      <dgm:prSet presAssocID="{6C41A584-1771-4DBA-9284-E1D47E68876F}" presName="horz1" presStyleCnt="0"/>
      <dgm:spPr/>
    </dgm:pt>
    <dgm:pt modelId="{266CCB7F-DB6A-4F53-A8A9-E7A1AA2DEBB4}" type="pres">
      <dgm:prSet presAssocID="{6C41A584-1771-4DBA-9284-E1D47E68876F}" presName="tx1" presStyleLbl="revTx" presStyleIdx="4" presStyleCnt="5"/>
      <dgm:spPr/>
    </dgm:pt>
    <dgm:pt modelId="{7AD2E1E6-4BCB-4D95-BA2B-20768EA2C1FD}" type="pres">
      <dgm:prSet presAssocID="{6C41A584-1771-4DBA-9284-E1D47E68876F}" presName="vert1" presStyleCnt="0"/>
      <dgm:spPr/>
    </dgm:pt>
  </dgm:ptLst>
  <dgm:cxnLst>
    <dgm:cxn modelId="{C7280502-5098-47B8-AF4C-4D7384DE0118}" type="presOf" srcId="{0A233294-9F4B-42DE-A2B8-70E6173FBDBA}" destId="{C722E4EF-2986-434A-96D1-19B8F1735D90}" srcOrd="0" destOrd="0" presId="urn:microsoft.com/office/officeart/2008/layout/LinedList"/>
    <dgm:cxn modelId="{64AAB44B-B8B4-4531-9723-A41B6808CFC8}" type="presOf" srcId="{00006522-6456-4111-BBAA-16D3954FA38A}" destId="{A675E139-9D41-4AAF-B058-78F7CD94C742}" srcOrd="0" destOrd="0" presId="urn:microsoft.com/office/officeart/2008/layout/LinedList"/>
    <dgm:cxn modelId="{EE823A54-265D-4CE9-92C1-38771546F194}" srcId="{85BEDFC4-BF7D-413B-9EB5-138E3D9B3F01}" destId="{6C41A584-1771-4DBA-9284-E1D47E68876F}" srcOrd="4" destOrd="0" parTransId="{A1BCE70D-774B-497A-B510-60A102983AD2}" sibTransId="{5649FEEB-8B2A-4A6E-B32E-05A2EB105808}"/>
    <dgm:cxn modelId="{25B1097D-67B5-4A7A-A9A6-0EC55214C89C}" srcId="{85BEDFC4-BF7D-413B-9EB5-138E3D9B3F01}" destId="{00006522-6456-4111-BBAA-16D3954FA38A}" srcOrd="2" destOrd="0" parTransId="{D1C9D1FA-15AC-4D48-8D59-15AAB22F13F4}" sibTransId="{31A18A38-53FA-4226-8019-B85230754ABA}"/>
    <dgm:cxn modelId="{0002EB86-5E08-4B72-89F0-67547EAD4553}" srcId="{85BEDFC4-BF7D-413B-9EB5-138E3D9B3F01}" destId="{74CF4BF8-1A41-4B52-AADE-31B3F645993F}" srcOrd="1" destOrd="0" parTransId="{E3F26768-6430-4807-9937-0F9C2AE27F21}" sibTransId="{C93E3645-6CCD-4640-BE3A-26FE3B01BFD6}"/>
    <dgm:cxn modelId="{ED0723A0-6D7A-4331-8E14-34DD577619F5}" srcId="{85BEDFC4-BF7D-413B-9EB5-138E3D9B3F01}" destId="{0A233294-9F4B-42DE-A2B8-70E6173FBDBA}" srcOrd="3" destOrd="0" parTransId="{B9B999E8-260D-4187-9426-7B724DB561A3}" sibTransId="{EA362A99-6BA5-4E5D-85D8-7030FC807C97}"/>
    <dgm:cxn modelId="{6577A5A0-08F5-4093-87BC-8D83DB612160}" type="presOf" srcId="{74CF4BF8-1A41-4B52-AADE-31B3F645993F}" destId="{0FA4F580-1342-4957-8B99-EAE5689A0241}" srcOrd="0" destOrd="0" presId="urn:microsoft.com/office/officeart/2008/layout/LinedList"/>
    <dgm:cxn modelId="{C26DEAD9-778F-4AFE-8F91-4FF32EFCD76F}" type="presOf" srcId="{F16F1401-A418-4D6E-B2CE-8122D45C7991}" destId="{2BEBC5FF-D8F2-4438-8CB3-349DBB23671A}" srcOrd="0" destOrd="0" presId="urn:microsoft.com/office/officeart/2008/layout/LinedList"/>
    <dgm:cxn modelId="{E03D06E2-B177-44B4-9FC6-0EE8DC6D29F1}" type="presOf" srcId="{6C41A584-1771-4DBA-9284-E1D47E68876F}" destId="{266CCB7F-DB6A-4F53-A8A9-E7A1AA2DEBB4}" srcOrd="0" destOrd="0" presId="urn:microsoft.com/office/officeart/2008/layout/LinedList"/>
    <dgm:cxn modelId="{3C6988ED-4B77-4304-A701-48A8B2490FCB}" type="presOf" srcId="{85BEDFC4-BF7D-413B-9EB5-138E3D9B3F01}" destId="{19E01477-8C2F-48D3-AD96-0F5D898D2791}" srcOrd="0" destOrd="0" presId="urn:microsoft.com/office/officeart/2008/layout/LinedList"/>
    <dgm:cxn modelId="{EED0DBF7-59F7-45D6-BD9B-A86A8CE7EBA8}" srcId="{85BEDFC4-BF7D-413B-9EB5-138E3D9B3F01}" destId="{F16F1401-A418-4D6E-B2CE-8122D45C7991}" srcOrd="0" destOrd="0" parTransId="{44A1BBEB-EB57-4777-912A-04C78034A3EF}" sibTransId="{9D859FE2-036B-49A7-827F-88B22BB4C089}"/>
    <dgm:cxn modelId="{99079A30-18C5-46A5-BAB2-F7DA3015471A}" type="presParOf" srcId="{19E01477-8C2F-48D3-AD96-0F5D898D2791}" destId="{7A2FFAC3-4B75-4D61-BD5D-251CAA276A46}" srcOrd="0" destOrd="0" presId="urn:microsoft.com/office/officeart/2008/layout/LinedList"/>
    <dgm:cxn modelId="{AE940F0D-783F-4895-9174-B2A9048C397D}" type="presParOf" srcId="{19E01477-8C2F-48D3-AD96-0F5D898D2791}" destId="{5178F717-9141-4C71-BD56-5556FF1BA823}" srcOrd="1" destOrd="0" presId="urn:microsoft.com/office/officeart/2008/layout/LinedList"/>
    <dgm:cxn modelId="{77B0EBB9-023E-4052-B6B6-00AAD4AC0D88}" type="presParOf" srcId="{5178F717-9141-4C71-BD56-5556FF1BA823}" destId="{2BEBC5FF-D8F2-4438-8CB3-349DBB23671A}" srcOrd="0" destOrd="0" presId="urn:microsoft.com/office/officeart/2008/layout/LinedList"/>
    <dgm:cxn modelId="{18459962-D9EB-4428-89B3-B2FFE970D306}" type="presParOf" srcId="{5178F717-9141-4C71-BD56-5556FF1BA823}" destId="{68447A47-F09E-4F34-BC33-519DAFE03D94}" srcOrd="1" destOrd="0" presId="urn:microsoft.com/office/officeart/2008/layout/LinedList"/>
    <dgm:cxn modelId="{BE5D8C12-0794-44C3-A7AE-B0A46F2DE0CD}" type="presParOf" srcId="{19E01477-8C2F-48D3-AD96-0F5D898D2791}" destId="{0864308F-E864-4CA6-A56B-10837C353B94}" srcOrd="2" destOrd="0" presId="urn:microsoft.com/office/officeart/2008/layout/LinedList"/>
    <dgm:cxn modelId="{9A019F52-B0F9-48A7-A406-5A6DA88F6A56}" type="presParOf" srcId="{19E01477-8C2F-48D3-AD96-0F5D898D2791}" destId="{541DA949-E1C4-4942-8398-5372C17BD89A}" srcOrd="3" destOrd="0" presId="urn:microsoft.com/office/officeart/2008/layout/LinedList"/>
    <dgm:cxn modelId="{AFCA3523-A751-451D-9E1D-B646A1B00E88}" type="presParOf" srcId="{541DA949-E1C4-4942-8398-5372C17BD89A}" destId="{0FA4F580-1342-4957-8B99-EAE5689A0241}" srcOrd="0" destOrd="0" presId="urn:microsoft.com/office/officeart/2008/layout/LinedList"/>
    <dgm:cxn modelId="{659CB98A-E4D7-419D-8B74-9944B6AE8E35}" type="presParOf" srcId="{541DA949-E1C4-4942-8398-5372C17BD89A}" destId="{E858C3A5-C057-4BFF-AE66-71809645D3AB}" srcOrd="1" destOrd="0" presId="urn:microsoft.com/office/officeart/2008/layout/LinedList"/>
    <dgm:cxn modelId="{59A64339-CE82-4471-8E98-3123EF3CECEC}" type="presParOf" srcId="{19E01477-8C2F-48D3-AD96-0F5D898D2791}" destId="{47E0118F-314D-46E6-9098-DB74593EEFCB}" srcOrd="4" destOrd="0" presId="urn:microsoft.com/office/officeart/2008/layout/LinedList"/>
    <dgm:cxn modelId="{75667855-E0A1-4808-B615-AC4265264F80}" type="presParOf" srcId="{19E01477-8C2F-48D3-AD96-0F5D898D2791}" destId="{80781449-C928-4EFE-9E24-1C359B854354}" srcOrd="5" destOrd="0" presId="urn:microsoft.com/office/officeart/2008/layout/LinedList"/>
    <dgm:cxn modelId="{B30416E5-4BC3-4B76-B4DA-9BA334639148}" type="presParOf" srcId="{80781449-C928-4EFE-9E24-1C359B854354}" destId="{A675E139-9D41-4AAF-B058-78F7CD94C742}" srcOrd="0" destOrd="0" presId="urn:microsoft.com/office/officeart/2008/layout/LinedList"/>
    <dgm:cxn modelId="{A852D002-5133-4D72-B603-FEBD2CFDA6FF}" type="presParOf" srcId="{80781449-C928-4EFE-9E24-1C359B854354}" destId="{AB6FB700-4464-4BCD-9540-6CEFD49D396A}" srcOrd="1" destOrd="0" presId="urn:microsoft.com/office/officeart/2008/layout/LinedList"/>
    <dgm:cxn modelId="{DC62F3C4-3B43-4796-965C-2412FA42796D}" type="presParOf" srcId="{19E01477-8C2F-48D3-AD96-0F5D898D2791}" destId="{C08611D6-6A8F-449A-A30B-EEDB345BF7D6}" srcOrd="6" destOrd="0" presId="urn:microsoft.com/office/officeart/2008/layout/LinedList"/>
    <dgm:cxn modelId="{074839B4-61F4-48E6-A88F-73BC4C5364FB}" type="presParOf" srcId="{19E01477-8C2F-48D3-AD96-0F5D898D2791}" destId="{F79B5462-2176-4CCF-B622-96EFC5C80703}" srcOrd="7" destOrd="0" presId="urn:microsoft.com/office/officeart/2008/layout/LinedList"/>
    <dgm:cxn modelId="{B7216BB0-3F25-4038-A4B0-329C95D2B87B}" type="presParOf" srcId="{F79B5462-2176-4CCF-B622-96EFC5C80703}" destId="{C722E4EF-2986-434A-96D1-19B8F1735D90}" srcOrd="0" destOrd="0" presId="urn:microsoft.com/office/officeart/2008/layout/LinedList"/>
    <dgm:cxn modelId="{BE7F5E8F-6FDA-410C-AB5C-664359CFC15F}" type="presParOf" srcId="{F79B5462-2176-4CCF-B622-96EFC5C80703}" destId="{B865A2DF-D2DD-45A2-BCD7-BF89C8502D12}" srcOrd="1" destOrd="0" presId="urn:microsoft.com/office/officeart/2008/layout/LinedList"/>
    <dgm:cxn modelId="{BB15EEDC-507B-4DBC-AEFC-6B41AC0A13AD}" type="presParOf" srcId="{19E01477-8C2F-48D3-AD96-0F5D898D2791}" destId="{E7FEAFC9-31AD-450D-B842-ECC1357B985F}" srcOrd="8" destOrd="0" presId="urn:microsoft.com/office/officeart/2008/layout/LinedList"/>
    <dgm:cxn modelId="{275D12C4-02DA-4F25-86BA-64AA1EEA6CEA}" type="presParOf" srcId="{19E01477-8C2F-48D3-AD96-0F5D898D2791}" destId="{2CE0810D-11A9-4874-89FD-E8DD2EBE656A}" srcOrd="9" destOrd="0" presId="urn:microsoft.com/office/officeart/2008/layout/LinedList"/>
    <dgm:cxn modelId="{443A1C69-4CC0-456F-95B4-1CFD422CE7BA}" type="presParOf" srcId="{2CE0810D-11A9-4874-89FD-E8DD2EBE656A}" destId="{266CCB7F-DB6A-4F53-A8A9-E7A1AA2DEBB4}" srcOrd="0" destOrd="0" presId="urn:microsoft.com/office/officeart/2008/layout/LinedList"/>
    <dgm:cxn modelId="{0BF51DFD-9905-458C-B9B7-996BB711EA77}" type="presParOf" srcId="{2CE0810D-11A9-4874-89FD-E8DD2EBE656A}" destId="{7AD2E1E6-4BCB-4D95-BA2B-20768EA2C1F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4D090F-E4B9-400F-AD29-5C52544A255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D6A9890-A895-40F7-A635-9965C7CE448C}">
      <dgm:prSet/>
      <dgm:spPr/>
      <dgm:t>
        <a:bodyPr/>
        <a:lstStyle/>
        <a:p>
          <a:r>
            <a:rPr lang="en-US" b="0" i="0"/>
            <a:t>[1] Amines Hazra, Arkomita  Mukherjee, Amit Gupta, Asmita Mukherjee, “Heart Disease Prediction Using Machine Learning and Data Mining Techniques: A Review”, Research Gate Publications, July 2017, pp.2137-2149. </a:t>
          </a:r>
          <a:endParaRPr lang="en-US" dirty="0"/>
        </a:p>
      </dgm:t>
    </dgm:pt>
    <dgm:pt modelId="{85760A51-2329-444C-9D96-F8AC6652C7E3}" type="parTrans" cxnId="{84971AAB-AD47-4043-9D18-4AD1E4719DBB}">
      <dgm:prSet/>
      <dgm:spPr/>
      <dgm:t>
        <a:bodyPr/>
        <a:lstStyle/>
        <a:p>
          <a:endParaRPr lang="en-US"/>
        </a:p>
      </dgm:t>
    </dgm:pt>
    <dgm:pt modelId="{A9C5DC77-B06C-4678-88AA-817CE3E0084F}" type="sibTrans" cxnId="{84971AAB-AD47-4043-9D18-4AD1E4719DBB}">
      <dgm:prSet/>
      <dgm:spPr/>
      <dgm:t>
        <a:bodyPr/>
        <a:lstStyle/>
        <a:p>
          <a:endParaRPr lang="en-US"/>
        </a:p>
      </dgm:t>
    </dgm:pt>
    <dgm:pt modelId="{6AAB7241-48B8-42D6-95FE-7CC223770818}">
      <dgm:prSet/>
      <dgm:spPr/>
      <dgm:t>
        <a:bodyPr/>
        <a:lstStyle/>
        <a:p>
          <a:r>
            <a:rPr lang="en-US" b="0" i="0"/>
            <a:t>[2] V. Krishnaiah, Narsimha,  Heart Disease Prediction System using Machine learning Techniques and  it is utilizing the Intelligent  of The  Fuzzy Approach methods way in a Review paper International Journal based paper  of Computer are Applied in Applications, 14 February 2017 </a:t>
          </a:r>
          <a:endParaRPr lang="en-US" dirty="0"/>
        </a:p>
      </dgm:t>
    </dgm:pt>
    <dgm:pt modelId="{108BF144-C677-4BBC-9534-84BC6E91CD71}" type="parTrans" cxnId="{8EAC2E64-0B4E-4FA4-8A29-3F38FA920DF9}">
      <dgm:prSet/>
      <dgm:spPr/>
      <dgm:t>
        <a:bodyPr/>
        <a:lstStyle/>
        <a:p>
          <a:endParaRPr lang="en-US"/>
        </a:p>
      </dgm:t>
    </dgm:pt>
    <dgm:pt modelId="{9CB2E442-A4DC-4FBF-A5AF-C748CBE6EFE7}" type="sibTrans" cxnId="{8EAC2E64-0B4E-4FA4-8A29-3F38FA920DF9}">
      <dgm:prSet/>
      <dgm:spPr/>
      <dgm:t>
        <a:bodyPr/>
        <a:lstStyle/>
        <a:p>
          <a:endParaRPr lang="en-US"/>
        </a:p>
      </dgm:t>
    </dgm:pt>
    <dgm:pt modelId="{E7FBD7E0-FDE3-4AF8-9CB0-B9294C99BCCE}">
      <dgm:prSet/>
      <dgm:spPr/>
      <dgm:t>
        <a:bodyPr/>
        <a:lstStyle/>
        <a:p>
          <a:r>
            <a:rPr lang="en-US" b="0" i="0"/>
            <a:t>[3] Guizhou Hu, Martin M. Root, "Building heart disease Prediction Models for Coronary  artery Heart Disease by Synthesizing Multiple Longitudinal Research Findings”, European Science of Cardiology, 11 May 2005. </a:t>
          </a:r>
          <a:endParaRPr lang="en-US" dirty="0"/>
        </a:p>
      </dgm:t>
    </dgm:pt>
    <dgm:pt modelId="{6A516798-0B11-4DDC-90D3-3ED96F87F854}" type="parTrans" cxnId="{FEF8BC67-1773-4C85-9016-FECAB7ACA13E}">
      <dgm:prSet/>
      <dgm:spPr/>
      <dgm:t>
        <a:bodyPr/>
        <a:lstStyle/>
        <a:p>
          <a:endParaRPr lang="en-US"/>
        </a:p>
      </dgm:t>
    </dgm:pt>
    <dgm:pt modelId="{ABFFD496-983C-402E-8795-0AD2DFB535D6}" type="sibTrans" cxnId="{FEF8BC67-1773-4C85-9016-FECAB7ACA13E}">
      <dgm:prSet/>
      <dgm:spPr/>
      <dgm:t>
        <a:bodyPr/>
        <a:lstStyle/>
        <a:p>
          <a:endParaRPr lang="en-US"/>
        </a:p>
      </dgm:t>
    </dgm:pt>
    <dgm:pt modelId="{1FF8E4A6-815F-4576-B064-95B2FC80AF9E}">
      <dgm:prSet/>
      <dgm:spPr/>
      <dgm:t>
        <a:bodyPr/>
        <a:lstStyle/>
        <a:p>
          <a:r>
            <a:rPr lang="en-US" b="0" i="0"/>
            <a:t>[4] Mythili, Dev Mukherji, Nikita Padilla and Abhi ram</a:t>
          </a:r>
          <a:r>
            <a:rPr lang="en-US"/>
            <a:t> </a:t>
          </a:r>
          <a:r>
            <a:rPr lang="en-US" b="0" i="0"/>
            <a:t>Naidu, “A Heart Disease Prediction Model using SVM- Decision Trees- Logistic Regression (SDL)”,International Journal of Computer Applications, vol.68,15 April 2013</a:t>
          </a:r>
          <a:endParaRPr lang="en-US" dirty="0"/>
        </a:p>
      </dgm:t>
    </dgm:pt>
    <dgm:pt modelId="{1CC7FEF2-2FAE-4984-B8A0-DC1C5F19FD15}" type="parTrans" cxnId="{D27AD553-3C18-4CB2-AE8F-818EFE04EE72}">
      <dgm:prSet/>
      <dgm:spPr/>
      <dgm:t>
        <a:bodyPr/>
        <a:lstStyle/>
        <a:p>
          <a:endParaRPr lang="en-US"/>
        </a:p>
      </dgm:t>
    </dgm:pt>
    <dgm:pt modelId="{8763D844-68C9-49E6-A62F-F99B2F1FAC1A}" type="sibTrans" cxnId="{D27AD553-3C18-4CB2-AE8F-818EFE04EE72}">
      <dgm:prSet/>
      <dgm:spPr/>
      <dgm:t>
        <a:bodyPr/>
        <a:lstStyle/>
        <a:p>
          <a:endParaRPr lang="en-US"/>
        </a:p>
      </dgm:t>
    </dgm:pt>
    <dgm:pt modelId="{BA6FFAC4-176E-4D63-8D79-E998B45B871A}">
      <dgm:prSet/>
      <dgm:spPr/>
      <dgm:t>
        <a:bodyPr/>
        <a:lstStyle/>
        <a:p>
          <a:r>
            <a:rPr lang="en-US" b="0" i="0"/>
            <a:t>[5] Nimai Chand Das Adhikari, Arpana Alka, and Rajat Garg, “HPPS: Heart  disease Problem Prediction System using Machine Learning”. </a:t>
          </a:r>
          <a:endParaRPr lang="en-US" dirty="0"/>
        </a:p>
      </dgm:t>
    </dgm:pt>
    <dgm:pt modelId="{A91E70E9-C16B-4CF9-9B65-2BA63C1911E4}" type="parTrans" cxnId="{7623B6D1-A9CC-4BC8-94C6-D954AD4146B3}">
      <dgm:prSet/>
      <dgm:spPr/>
      <dgm:t>
        <a:bodyPr/>
        <a:lstStyle/>
        <a:p>
          <a:endParaRPr lang="en-US"/>
        </a:p>
      </dgm:t>
    </dgm:pt>
    <dgm:pt modelId="{5A37596E-680E-4B94-9445-91625A6A9DFB}" type="sibTrans" cxnId="{7623B6D1-A9CC-4BC8-94C6-D954AD4146B3}">
      <dgm:prSet/>
      <dgm:spPr/>
      <dgm:t>
        <a:bodyPr/>
        <a:lstStyle/>
        <a:p>
          <a:endParaRPr lang="en-US"/>
        </a:p>
      </dgm:t>
    </dgm:pt>
    <dgm:pt modelId="{DD7D4CF9-16F3-4F0F-82DD-BD951A435382}">
      <dgm:prSet/>
      <dgm:spPr/>
      <dgm:t>
        <a:bodyPr/>
        <a:lstStyle/>
        <a:p>
          <a:r>
            <a:rPr lang="en-US" b="0" i="0"/>
            <a:t>[6] K. Polaraju, D. Durga Prasad, “Heart Disease Predication of using Multiple Linear Regression Model", International Journal of Engineering Development and Research Development, ISSN:2322-9939, 2017. </a:t>
          </a:r>
          <a:endParaRPr lang="en-US" dirty="0"/>
        </a:p>
      </dgm:t>
    </dgm:pt>
    <dgm:pt modelId="{4C434EE9-B13C-405C-8EF3-1D975C5F2B3F}" type="parTrans" cxnId="{DFB2AD27-CCBA-46FF-A33C-4A323B883D4E}">
      <dgm:prSet/>
      <dgm:spPr/>
      <dgm:t>
        <a:bodyPr/>
        <a:lstStyle/>
        <a:p>
          <a:endParaRPr lang="en-US"/>
        </a:p>
      </dgm:t>
    </dgm:pt>
    <dgm:pt modelId="{12FC9EF2-8A7D-4FB7-A803-EAD0344CD5F2}" type="sibTrans" cxnId="{DFB2AD27-CCBA-46FF-A33C-4A323B883D4E}">
      <dgm:prSet/>
      <dgm:spPr/>
      <dgm:t>
        <a:bodyPr/>
        <a:lstStyle/>
        <a:p>
          <a:endParaRPr lang="en-US"/>
        </a:p>
      </dgm:t>
    </dgm:pt>
    <dgm:pt modelId="{28080CD7-563F-408C-BCA2-6CC188FD0C7B}">
      <dgm:prSet/>
      <dgm:spPr/>
      <dgm:t>
        <a:bodyPr/>
        <a:lstStyle/>
        <a:p>
          <a:r>
            <a:rPr lang="en-US" b="0" i="0"/>
            <a:t>[7] Marjia Sultana, Afrin Haider, “Heart Disease Prediction model using WEKA tool and 10-Fold cross-validation”, The Institute of Electrical and Electronics Engineers, 18 March 2017. </a:t>
          </a:r>
          <a:endParaRPr lang="en-US" dirty="0"/>
        </a:p>
      </dgm:t>
    </dgm:pt>
    <dgm:pt modelId="{CB4AF745-B64B-4C82-9CA7-741EF0DB2297}" type="parTrans" cxnId="{45BE432C-B0FE-4D2D-BC14-69D8A0C80F39}">
      <dgm:prSet/>
      <dgm:spPr/>
      <dgm:t>
        <a:bodyPr/>
        <a:lstStyle/>
        <a:p>
          <a:endParaRPr lang="en-US"/>
        </a:p>
      </dgm:t>
    </dgm:pt>
    <dgm:pt modelId="{1B8F48D1-8913-4ECB-844D-DC65C494897C}" type="sibTrans" cxnId="{45BE432C-B0FE-4D2D-BC14-69D8A0C80F39}">
      <dgm:prSet/>
      <dgm:spPr/>
      <dgm:t>
        <a:bodyPr/>
        <a:lstStyle/>
        <a:p>
          <a:endParaRPr lang="en-US"/>
        </a:p>
      </dgm:t>
    </dgm:pt>
    <dgm:pt modelId="{0BC8A3AB-3C14-49E4-B722-2906AD856CAF}">
      <dgm:prSet/>
      <dgm:spPr/>
      <dgm:t>
        <a:bodyPr/>
        <a:lstStyle/>
        <a:p>
          <a:r>
            <a:rPr lang="en-US" b="0" i="0"/>
            <a:t>[8] Dr.S.Seema Shedole, Kumari Deepika, “Predictive analytics to prevent and control chronic of heart disease”, https://www.researchgate.net/punlication/316530781,January 2016.</a:t>
          </a:r>
          <a:endParaRPr lang="en-US" dirty="0"/>
        </a:p>
      </dgm:t>
    </dgm:pt>
    <dgm:pt modelId="{DC3E7888-3289-4550-9917-AB8A62D1A3D1}" type="parTrans" cxnId="{5E1738A0-259F-437D-93A3-C496415A072E}">
      <dgm:prSet/>
      <dgm:spPr/>
      <dgm:t>
        <a:bodyPr/>
        <a:lstStyle/>
        <a:p>
          <a:endParaRPr lang="en-US"/>
        </a:p>
      </dgm:t>
    </dgm:pt>
    <dgm:pt modelId="{1F6785C1-B7CE-4122-9803-F9BD1BA77B77}" type="sibTrans" cxnId="{5E1738A0-259F-437D-93A3-C496415A072E}">
      <dgm:prSet/>
      <dgm:spPr/>
      <dgm:t>
        <a:bodyPr/>
        <a:lstStyle/>
        <a:p>
          <a:endParaRPr lang="en-US"/>
        </a:p>
      </dgm:t>
    </dgm:pt>
    <dgm:pt modelId="{8B599ED4-D743-40FB-AED8-3F17E25AEE04}">
      <dgm:prSet/>
      <dgm:spPr/>
      <dgm:t>
        <a:bodyPr/>
        <a:lstStyle/>
        <a:p>
          <a:r>
            <a:rPr lang="en-US" b="0" i="0"/>
            <a:t>[9] Ashok kumar Dwivedi, “To Evaluate the performance of different types of machine learning techniques for prediction of heart disease using ten-fold And cross-validation 16 September 2016. </a:t>
          </a:r>
          <a:endParaRPr lang="en-US" dirty="0"/>
        </a:p>
      </dgm:t>
    </dgm:pt>
    <dgm:pt modelId="{96F0C969-3767-4C32-8F29-F56ACC9C349C}" type="parTrans" cxnId="{973A0539-12A0-4612-925A-A39308441B38}">
      <dgm:prSet/>
      <dgm:spPr/>
      <dgm:t>
        <a:bodyPr/>
        <a:lstStyle/>
        <a:p>
          <a:endParaRPr lang="en-US"/>
        </a:p>
      </dgm:t>
    </dgm:pt>
    <dgm:pt modelId="{57C08B1D-19E9-49C2-AC74-E9793767E0EE}" type="sibTrans" cxnId="{973A0539-12A0-4612-925A-A39308441B38}">
      <dgm:prSet/>
      <dgm:spPr/>
      <dgm:t>
        <a:bodyPr/>
        <a:lstStyle/>
        <a:p>
          <a:endParaRPr lang="en-US"/>
        </a:p>
      </dgm:t>
    </dgm:pt>
    <dgm:pt modelId="{BE9827FD-9BFD-43D6-9D46-4E598009BC58}">
      <dgm:prSet/>
      <dgm:spPr/>
      <dgm:t>
        <a:bodyPr/>
        <a:lstStyle/>
        <a:p>
          <a:r>
            <a:rPr lang="en-US" b="0" i="0"/>
            <a:t>[10] Megha Shahi, R. Kaur Gurm, “Heart Disease Prediction System using Data Mining Techniques and Machine Learning Algorithms Techniques ”, Orient J. Computer Science Technology, vol.5 2018, pp.467-466</a:t>
          </a:r>
          <a:endParaRPr lang="en-US" dirty="0"/>
        </a:p>
      </dgm:t>
    </dgm:pt>
    <dgm:pt modelId="{9DC2331E-AC4D-4E3A-B20C-ABC559A7C36E}" type="parTrans" cxnId="{01775E65-F292-46BB-953E-22BE8FF88119}">
      <dgm:prSet/>
      <dgm:spPr/>
      <dgm:t>
        <a:bodyPr/>
        <a:lstStyle/>
        <a:p>
          <a:endParaRPr lang="en-US"/>
        </a:p>
      </dgm:t>
    </dgm:pt>
    <dgm:pt modelId="{E024745D-472E-4BF2-8D52-FDDE0D699816}" type="sibTrans" cxnId="{01775E65-F292-46BB-953E-22BE8FF88119}">
      <dgm:prSet/>
      <dgm:spPr/>
      <dgm:t>
        <a:bodyPr/>
        <a:lstStyle/>
        <a:p>
          <a:endParaRPr lang="en-US"/>
        </a:p>
      </dgm:t>
    </dgm:pt>
    <dgm:pt modelId="{D1AF98A1-8BFA-4420-B126-3811BCF18E24}">
      <dgm:prSet/>
      <dgm:spPr/>
      <dgm:t>
        <a:bodyPr/>
        <a:lstStyle/>
        <a:p>
          <a:r>
            <a:rPr lang="en-US" b="0" i="0"/>
            <a:t>[11] Purushottam, Prof. (Dr.) Kanak Saxena, Richa Sharma, “ The Efficient  Problem of Heart Disease Prediction System”, 2017, pp.962-969</a:t>
          </a:r>
          <a:endParaRPr lang="en-US" dirty="0"/>
        </a:p>
      </dgm:t>
    </dgm:pt>
    <dgm:pt modelId="{E01C02C0-B036-4E40-A71D-0B656F05DF3F}" type="parTrans" cxnId="{C9F8AD11-4A8A-4E98-B163-42E902717032}">
      <dgm:prSet/>
      <dgm:spPr/>
      <dgm:t>
        <a:bodyPr/>
        <a:lstStyle/>
        <a:p>
          <a:endParaRPr lang="en-US"/>
        </a:p>
      </dgm:t>
    </dgm:pt>
    <dgm:pt modelId="{C6B132D2-2C4B-4B71-8436-86E130592EAB}" type="sibTrans" cxnId="{C9F8AD11-4A8A-4E98-B163-42E902717032}">
      <dgm:prSet/>
      <dgm:spPr/>
      <dgm:t>
        <a:bodyPr/>
        <a:lstStyle/>
        <a:p>
          <a:endParaRPr lang="en-US"/>
        </a:p>
      </dgm:t>
    </dgm:pt>
    <dgm:pt modelId="{F7F0F3F5-7AC9-45C9-8603-19A41BACB9F9}" type="pres">
      <dgm:prSet presAssocID="{2E4D090F-E4B9-400F-AD29-5C52544A2554}" presName="vert0" presStyleCnt="0">
        <dgm:presLayoutVars>
          <dgm:dir/>
          <dgm:animOne val="branch"/>
          <dgm:animLvl val="lvl"/>
        </dgm:presLayoutVars>
      </dgm:prSet>
      <dgm:spPr/>
    </dgm:pt>
    <dgm:pt modelId="{940580A7-AA86-40D8-8646-1808F7D573D8}" type="pres">
      <dgm:prSet presAssocID="{DD6A9890-A895-40F7-A635-9965C7CE448C}" presName="thickLine" presStyleLbl="alignNode1" presStyleIdx="0" presStyleCnt="11"/>
      <dgm:spPr/>
    </dgm:pt>
    <dgm:pt modelId="{51C662F3-CFA6-43B1-B696-AF9358C5EDB4}" type="pres">
      <dgm:prSet presAssocID="{DD6A9890-A895-40F7-A635-9965C7CE448C}" presName="horz1" presStyleCnt="0"/>
      <dgm:spPr/>
    </dgm:pt>
    <dgm:pt modelId="{CA44F941-2E39-40DF-9515-F449C6B9C274}" type="pres">
      <dgm:prSet presAssocID="{DD6A9890-A895-40F7-A635-9965C7CE448C}" presName="tx1" presStyleLbl="revTx" presStyleIdx="0" presStyleCnt="11"/>
      <dgm:spPr/>
    </dgm:pt>
    <dgm:pt modelId="{C111CFF6-C2F6-405F-9439-DFD2B66D91AD}" type="pres">
      <dgm:prSet presAssocID="{DD6A9890-A895-40F7-A635-9965C7CE448C}" presName="vert1" presStyleCnt="0"/>
      <dgm:spPr/>
    </dgm:pt>
    <dgm:pt modelId="{1E71BCD1-F239-49EB-980E-487EB12DE47F}" type="pres">
      <dgm:prSet presAssocID="{6AAB7241-48B8-42D6-95FE-7CC223770818}" presName="thickLine" presStyleLbl="alignNode1" presStyleIdx="1" presStyleCnt="11"/>
      <dgm:spPr/>
    </dgm:pt>
    <dgm:pt modelId="{D5B822D5-DC0C-4CD5-BD8E-2FE729C48BAB}" type="pres">
      <dgm:prSet presAssocID="{6AAB7241-48B8-42D6-95FE-7CC223770818}" presName="horz1" presStyleCnt="0"/>
      <dgm:spPr/>
    </dgm:pt>
    <dgm:pt modelId="{51128E3D-34DA-45A9-B526-48BDEE0342C5}" type="pres">
      <dgm:prSet presAssocID="{6AAB7241-48B8-42D6-95FE-7CC223770818}" presName="tx1" presStyleLbl="revTx" presStyleIdx="1" presStyleCnt="11"/>
      <dgm:spPr/>
    </dgm:pt>
    <dgm:pt modelId="{FB00A2AF-A04C-41A5-9C68-76880580A79C}" type="pres">
      <dgm:prSet presAssocID="{6AAB7241-48B8-42D6-95FE-7CC223770818}" presName="vert1" presStyleCnt="0"/>
      <dgm:spPr/>
    </dgm:pt>
    <dgm:pt modelId="{B04E9594-F01D-4CEF-9A3D-4A1B4D338C4A}" type="pres">
      <dgm:prSet presAssocID="{E7FBD7E0-FDE3-4AF8-9CB0-B9294C99BCCE}" presName="thickLine" presStyleLbl="alignNode1" presStyleIdx="2" presStyleCnt="11"/>
      <dgm:spPr/>
    </dgm:pt>
    <dgm:pt modelId="{A9DA5351-92B0-4375-A8A1-2F9DD9426504}" type="pres">
      <dgm:prSet presAssocID="{E7FBD7E0-FDE3-4AF8-9CB0-B9294C99BCCE}" presName="horz1" presStyleCnt="0"/>
      <dgm:spPr/>
    </dgm:pt>
    <dgm:pt modelId="{C83C8FF4-3483-4350-8849-8143DFAF5378}" type="pres">
      <dgm:prSet presAssocID="{E7FBD7E0-FDE3-4AF8-9CB0-B9294C99BCCE}" presName="tx1" presStyleLbl="revTx" presStyleIdx="2" presStyleCnt="11"/>
      <dgm:spPr/>
    </dgm:pt>
    <dgm:pt modelId="{1BF42C2B-096A-4D4B-86F1-52B5F33EADAC}" type="pres">
      <dgm:prSet presAssocID="{E7FBD7E0-FDE3-4AF8-9CB0-B9294C99BCCE}" presName="vert1" presStyleCnt="0"/>
      <dgm:spPr/>
    </dgm:pt>
    <dgm:pt modelId="{7B4307D7-082E-42B6-B164-4536154D7B42}" type="pres">
      <dgm:prSet presAssocID="{1FF8E4A6-815F-4576-B064-95B2FC80AF9E}" presName="thickLine" presStyleLbl="alignNode1" presStyleIdx="3" presStyleCnt="11"/>
      <dgm:spPr/>
    </dgm:pt>
    <dgm:pt modelId="{507258DF-CF1C-448F-B6F9-866ED336EC1D}" type="pres">
      <dgm:prSet presAssocID="{1FF8E4A6-815F-4576-B064-95B2FC80AF9E}" presName="horz1" presStyleCnt="0"/>
      <dgm:spPr/>
    </dgm:pt>
    <dgm:pt modelId="{0671540D-AE7B-46F6-96D6-89FAD77474A5}" type="pres">
      <dgm:prSet presAssocID="{1FF8E4A6-815F-4576-B064-95B2FC80AF9E}" presName="tx1" presStyleLbl="revTx" presStyleIdx="3" presStyleCnt="11"/>
      <dgm:spPr/>
    </dgm:pt>
    <dgm:pt modelId="{0EC0C848-F794-47CB-AC3C-8D20FAA893B0}" type="pres">
      <dgm:prSet presAssocID="{1FF8E4A6-815F-4576-B064-95B2FC80AF9E}" presName="vert1" presStyleCnt="0"/>
      <dgm:spPr/>
    </dgm:pt>
    <dgm:pt modelId="{04BB3408-4EDA-4B22-8404-D3B5B18B787E}" type="pres">
      <dgm:prSet presAssocID="{BA6FFAC4-176E-4D63-8D79-E998B45B871A}" presName="thickLine" presStyleLbl="alignNode1" presStyleIdx="4" presStyleCnt="11"/>
      <dgm:spPr/>
    </dgm:pt>
    <dgm:pt modelId="{A5294314-C060-412F-B6B1-E9CA2A1C57BC}" type="pres">
      <dgm:prSet presAssocID="{BA6FFAC4-176E-4D63-8D79-E998B45B871A}" presName="horz1" presStyleCnt="0"/>
      <dgm:spPr/>
    </dgm:pt>
    <dgm:pt modelId="{7FF40407-8194-450C-ACF4-8B29BD3E8C34}" type="pres">
      <dgm:prSet presAssocID="{BA6FFAC4-176E-4D63-8D79-E998B45B871A}" presName="tx1" presStyleLbl="revTx" presStyleIdx="4" presStyleCnt="11"/>
      <dgm:spPr/>
    </dgm:pt>
    <dgm:pt modelId="{A3D0FD00-BFF1-4155-8EDC-81607752236E}" type="pres">
      <dgm:prSet presAssocID="{BA6FFAC4-176E-4D63-8D79-E998B45B871A}" presName="vert1" presStyleCnt="0"/>
      <dgm:spPr/>
    </dgm:pt>
    <dgm:pt modelId="{78027EF6-BC24-4A57-B4CC-BE6B8EC1EC19}" type="pres">
      <dgm:prSet presAssocID="{DD7D4CF9-16F3-4F0F-82DD-BD951A435382}" presName="thickLine" presStyleLbl="alignNode1" presStyleIdx="5" presStyleCnt="11"/>
      <dgm:spPr/>
    </dgm:pt>
    <dgm:pt modelId="{55F1B88D-C7F0-4FFF-82B8-3A875E999D0E}" type="pres">
      <dgm:prSet presAssocID="{DD7D4CF9-16F3-4F0F-82DD-BD951A435382}" presName="horz1" presStyleCnt="0"/>
      <dgm:spPr/>
    </dgm:pt>
    <dgm:pt modelId="{ADD4B55B-FC70-4BAB-9416-9C7C4B68AC8D}" type="pres">
      <dgm:prSet presAssocID="{DD7D4CF9-16F3-4F0F-82DD-BD951A435382}" presName="tx1" presStyleLbl="revTx" presStyleIdx="5" presStyleCnt="11"/>
      <dgm:spPr/>
    </dgm:pt>
    <dgm:pt modelId="{81126979-9980-46C5-BC24-230AEEB9535D}" type="pres">
      <dgm:prSet presAssocID="{DD7D4CF9-16F3-4F0F-82DD-BD951A435382}" presName="vert1" presStyleCnt="0"/>
      <dgm:spPr/>
    </dgm:pt>
    <dgm:pt modelId="{02DE5A41-E3BE-4DBF-82EF-24DC2437540F}" type="pres">
      <dgm:prSet presAssocID="{28080CD7-563F-408C-BCA2-6CC188FD0C7B}" presName="thickLine" presStyleLbl="alignNode1" presStyleIdx="6" presStyleCnt="11"/>
      <dgm:spPr/>
    </dgm:pt>
    <dgm:pt modelId="{C0C61847-9201-425F-BD41-8E133122708B}" type="pres">
      <dgm:prSet presAssocID="{28080CD7-563F-408C-BCA2-6CC188FD0C7B}" presName="horz1" presStyleCnt="0"/>
      <dgm:spPr/>
    </dgm:pt>
    <dgm:pt modelId="{F39A3893-5E1D-47FB-80A9-346AC45461F7}" type="pres">
      <dgm:prSet presAssocID="{28080CD7-563F-408C-BCA2-6CC188FD0C7B}" presName="tx1" presStyleLbl="revTx" presStyleIdx="6" presStyleCnt="11"/>
      <dgm:spPr/>
    </dgm:pt>
    <dgm:pt modelId="{D381CCF6-3FD8-4770-A002-6FCD20D534D7}" type="pres">
      <dgm:prSet presAssocID="{28080CD7-563F-408C-BCA2-6CC188FD0C7B}" presName="vert1" presStyleCnt="0"/>
      <dgm:spPr/>
    </dgm:pt>
    <dgm:pt modelId="{A99F9E51-9362-41D8-B3FA-C37940A2A597}" type="pres">
      <dgm:prSet presAssocID="{0BC8A3AB-3C14-49E4-B722-2906AD856CAF}" presName="thickLine" presStyleLbl="alignNode1" presStyleIdx="7" presStyleCnt="11"/>
      <dgm:spPr/>
    </dgm:pt>
    <dgm:pt modelId="{F2C4FA9F-62F1-484B-A7FF-5129ADFBFB0D}" type="pres">
      <dgm:prSet presAssocID="{0BC8A3AB-3C14-49E4-B722-2906AD856CAF}" presName="horz1" presStyleCnt="0"/>
      <dgm:spPr/>
    </dgm:pt>
    <dgm:pt modelId="{06491136-8676-45EF-AE8E-28D4A41BFC44}" type="pres">
      <dgm:prSet presAssocID="{0BC8A3AB-3C14-49E4-B722-2906AD856CAF}" presName="tx1" presStyleLbl="revTx" presStyleIdx="7" presStyleCnt="11"/>
      <dgm:spPr/>
    </dgm:pt>
    <dgm:pt modelId="{7CE29288-2F52-434C-8D26-2F7AD0817E2F}" type="pres">
      <dgm:prSet presAssocID="{0BC8A3AB-3C14-49E4-B722-2906AD856CAF}" presName="vert1" presStyleCnt="0"/>
      <dgm:spPr/>
    </dgm:pt>
    <dgm:pt modelId="{8E9814EF-19FD-4AB9-B67B-8E5B87B1FB0F}" type="pres">
      <dgm:prSet presAssocID="{8B599ED4-D743-40FB-AED8-3F17E25AEE04}" presName="thickLine" presStyleLbl="alignNode1" presStyleIdx="8" presStyleCnt="11"/>
      <dgm:spPr/>
    </dgm:pt>
    <dgm:pt modelId="{B36DE942-E150-4E88-BA14-0D3A841CFD7C}" type="pres">
      <dgm:prSet presAssocID="{8B599ED4-D743-40FB-AED8-3F17E25AEE04}" presName="horz1" presStyleCnt="0"/>
      <dgm:spPr/>
    </dgm:pt>
    <dgm:pt modelId="{A34C89F2-554D-4F1B-8411-BA8135B42C03}" type="pres">
      <dgm:prSet presAssocID="{8B599ED4-D743-40FB-AED8-3F17E25AEE04}" presName="tx1" presStyleLbl="revTx" presStyleIdx="8" presStyleCnt="11"/>
      <dgm:spPr/>
    </dgm:pt>
    <dgm:pt modelId="{2CF2B593-11FF-4D8C-B9B2-ABBB347CFEAB}" type="pres">
      <dgm:prSet presAssocID="{8B599ED4-D743-40FB-AED8-3F17E25AEE04}" presName="vert1" presStyleCnt="0"/>
      <dgm:spPr/>
    </dgm:pt>
    <dgm:pt modelId="{FBB97E51-1F2C-444D-9DFD-D294E81E44A7}" type="pres">
      <dgm:prSet presAssocID="{BE9827FD-9BFD-43D6-9D46-4E598009BC58}" presName="thickLine" presStyleLbl="alignNode1" presStyleIdx="9" presStyleCnt="11"/>
      <dgm:spPr/>
    </dgm:pt>
    <dgm:pt modelId="{02BB06DC-076C-4FEE-B885-9560C6326CA8}" type="pres">
      <dgm:prSet presAssocID="{BE9827FD-9BFD-43D6-9D46-4E598009BC58}" presName="horz1" presStyleCnt="0"/>
      <dgm:spPr/>
    </dgm:pt>
    <dgm:pt modelId="{C153A7D1-1DE8-4DB6-84EE-A1A68D848F58}" type="pres">
      <dgm:prSet presAssocID="{BE9827FD-9BFD-43D6-9D46-4E598009BC58}" presName="tx1" presStyleLbl="revTx" presStyleIdx="9" presStyleCnt="11"/>
      <dgm:spPr/>
    </dgm:pt>
    <dgm:pt modelId="{45495FF6-24D1-4368-8B59-A4202DDC04D9}" type="pres">
      <dgm:prSet presAssocID="{BE9827FD-9BFD-43D6-9D46-4E598009BC58}" presName="vert1" presStyleCnt="0"/>
      <dgm:spPr/>
    </dgm:pt>
    <dgm:pt modelId="{960A39BE-63BD-414F-912B-D5B160E3A039}" type="pres">
      <dgm:prSet presAssocID="{D1AF98A1-8BFA-4420-B126-3811BCF18E24}" presName="thickLine" presStyleLbl="alignNode1" presStyleIdx="10" presStyleCnt="11"/>
      <dgm:spPr/>
    </dgm:pt>
    <dgm:pt modelId="{C3C6EA65-1C0B-445F-875E-07DE62064A1A}" type="pres">
      <dgm:prSet presAssocID="{D1AF98A1-8BFA-4420-B126-3811BCF18E24}" presName="horz1" presStyleCnt="0"/>
      <dgm:spPr/>
    </dgm:pt>
    <dgm:pt modelId="{B4CD7453-C9DF-48C1-AD54-E4C62A58E6F1}" type="pres">
      <dgm:prSet presAssocID="{D1AF98A1-8BFA-4420-B126-3811BCF18E24}" presName="tx1" presStyleLbl="revTx" presStyleIdx="10" presStyleCnt="11"/>
      <dgm:spPr/>
    </dgm:pt>
    <dgm:pt modelId="{82840CDA-1BF7-4F25-98CD-B2280CE5A0ED}" type="pres">
      <dgm:prSet presAssocID="{D1AF98A1-8BFA-4420-B126-3811BCF18E24}" presName="vert1" presStyleCnt="0"/>
      <dgm:spPr/>
    </dgm:pt>
  </dgm:ptLst>
  <dgm:cxnLst>
    <dgm:cxn modelId="{C9F8AD11-4A8A-4E98-B163-42E902717032}" srcId="{2E4D090F-E4B9-400F-AD29-5C52544A2554}" destId="{D1AF98A1-8BFA-4420-B126-3811BCF18E24}" srcOrd="10" destOrd="0" parTransId="{E01C02C0-B036-4E40-A71D-0B656F05DF3F}" sibTransId="{C6B132D2-2C4B-4B71-8436-86E130592EAB}"/>
    <dgm:cxn modelId="{FA59B114-DFAB-4FFD-BED2-2EC40590FA1E}" type="presOf" srcId="{DD7D4CF9-16F3-4F0F-82DD-BD951A435382}" destId="{ADD4B55B-FC70-4BAB-9416-9C7C4B68AC8D}" srcOrd="0" destOrd="0" presId="urn:microsoft.com/office/officeart/2008/layout/LinedList"/>
    <dgm:cxn modelId="{DFB2AD27-CCBA-46FF-A33C-4A323B883D4E}" srcId="{2E4D090F-E4B9-400F-AD29-5C52544A2554}" destId="{DD7D4CF9-16F3-4F0F-82DD-BD951A435382}" srcOrd="5" destOrd="0" parTransId="{4C434EE9-B13C-405C-8EF3-1D975C5F2B3F}" sibTransId="{12FC9EF2-8A7D-4FB7-A803-EAD0344CD5F2}"/>
    <dgm:cxn modelId="{45BE432C-B0FE-4D2D-BC14-69D8A0C80F39}" srcId="{2E4D090F-E4B9-400F-AD29-5C52544A2554}" destId="{28080CD7-563F-408C-BCA2-6CC188FD0C7B}" srcOrd="6" destOrd="0" parTransId="{CB4AF745-B64B-4C82-9CA7-741EF0DB2297}" sibTransId="{1B8F48D1-8913-4ECB-844D-DC65C494897C}"/>
    <dgm:cxn modelId="{973A0539-12A0-4612-925A-A39308441B38}" srcId="{2E4D090F-E4B9-400F-AD29-5C52544A2554}" destId="{8B599ED4-D743-40FB-AED8-3F17E25AEE04}" srcOrd="8" destOrd="0" parTransId="{96F0C969-3767-4C32-8F29-F56ACC9C349C}" sibTransId="{57C08B1D-19E9-49C2-AC74-E9793767E0EE}"/>
    <dgm:cxn modelId="{8EAC2E64-0B4E-4FA4-8A29-3F38FA920DF9}" srcId="{2E4D090F-E4B9-400F-AD29-5C52544A2554}" destId="{6AAB7241-48B8-42D6-95FE-7CC223770818}" srcOrd="1" destOrd="0" parTransId="{108BF144-C677-4BBC-9534-84BC6E91CD71}" sibTransId="{9CB2E442-A4DC-4FBF-A5AF-C748CBE6EFE7}"/>
    <dgm:cxn modelId="{01775E65-F292-46BB-953E-22BE8FF88119}" srcId="{2E4D090F-E4B9-400F-AD29-5C52544A2554}" destId="{BE9827FD-9BFD-43D6-9D46-4E598009BC58}" srcOrd="9" destOrd="0" parTransId="{9DC2331E-AC4D-4E3A-B20C-ABC559A7C36E}" sibTransId="{E024745D-472E-4BF2-8D52-FDDE0D699816}"/>
    <dgm:cxn modelId="{FEF8BC67-1773-4C85-9016-FECAB7ACA13E}" srcId="{2E4D090F-E4B9-400F-AD29-5C52544A2554}" destId="{E7FBD7E0-FDE3-4AF8-9CB0-B9294C99BCCE}" srcOrd="2" destOrd="0" parTransId="{6A516798-0B11-4DDC-90D3-3ED96F87F854}" sibTransId="{ABFFD496-983C-402E-8795-0AD2DFB535D6}"/>
    <dgm:cxn modelId="{6F75C069-BD48-4557-AC02-2180C785843A}" type="presOf" srcId="{0BC8A3AB-3C14-49E4-B722-2906AD856CAF}" destId="{06491136-8676-45EF-AE8E-28D4A41BFC44}" srcOrd="0" destOrd="0" presId="urn:microsoft.com/office/officeart/2008/layout/LinedList"/>
    <dgm:cxn modelId="{D27AD553-3C18-4CB2-AE8F-818EFE04EE72}" srcId="{2E4D090F-E4B9-400F-AD29-5C52544A2554}" destId="{1FF8E4A6-815F-4576-B064-95B2FC80AF9E}" srcOrd="3" destOrd="0" parTransId="{1CC7FEF2-2FAE-4984-B8A0-DC1C5F19FD15}" sibTransId="{8763D844-68C9-49E6-A62F-F99B2F1FAC1A}"/>
    <dgm:cxn modelId="{26DB2554-27AC-4564-ACF7-DC693223FFD3}" type="presOf" srcId="{8B599ED4-D743-40FB-AED8-3F17E25AEE04}" destId="{A34C89F2-554D-4F1B-8411-BA8135B42C03}" srcOrd="0" destOrd="0" presId="urn:microsoft.com/office/officeart/2008/layout/LinedList"/>
    <dgm:cxn modelId="{EB50BD78-EA86-4C93-ADC2-157C4C844FB6}" type="presOf" srcId="{DD6A9890-A895-40F7-A635-9965C7CE448C}" destId="{CA44F941-2E39-40DF-9515-F449C6B9C274}" srcOrd="0" destOrd="0" presId="urn:microsoft.com/office/officeart/2008/layout/LinedList"/>
    <dgm:cxn modelId="{8D0DA28F-CB56-446C-9FD7-31DCCDAC5A4B}" type="presOf" srcId="{28080CD7-563F-408C-BCA2-6CC188FD0C7B}" destId="{F39A3893-5E1D-47FB-80A9-346AC45461F7}" srcOrd="0" destOrd="0" presId="urn:microsoft.com/office/officeart/2008/layout/LinedList"/>
    <dgm:cxn modelId="{5E1738A0-259F-437D-93A3-C496415A072E}" srcId="{2E4D090F-E4B9-400F-AD29-5C52544A2554}" destId="{0BC8A3AB-3C14-49E4-B722-2906AD856CAF}" srcOrd="7" destOrd="0" parTransId="{DC3E7888-3289-4550-9917-AB8A62D1A3D1}" sibTransId="{1F6785C1-B7CE-4122-9803-F9BD1BA77B77}"/>
    <dgm:cxn modelId="{84971AAB-AD47-4043-9D18-4AD1E4719DBB}" srcId="{2E4D090F-E4B9-400F-AD29-5C52544A2554}" destId="{DD6A9890-A895-40F7-A635-9965C7CE448C}" srcOrd="0" destOrd="0" parTransId="{85760A51-2329-444C-9D96-F8AC6652C7E3}" sibTransId="{A9C5DC77-B06C-4678-88AA-817CE3E0084F}"/>
    <dgm:cxn modelId="{6EA4A6B5-87BA-47D4-9925-B5371CEF2350}" type="presOf" srcId="{6AAB7241-48B8-42D6-95FE-7CC223770818}" destId="{51128E3D-34DA-45A9-B526-48BDEE0342C5}" srcOrd="0" destOrd="0" presId="urn:microsoft.com/office/officeart/2008/layout/LinedList"/>
    <dgm:cxn modelId="{A8EFDFC2-3E2B-4FFC-89D0-1514CC9913A9}" type="presOf" srcId="{2E4D090F-E4B9-400F-AD29-5C52544A2554}" destId="{F7F0F3F5-7AC9-45C9-8603-19A41BACB9F9}" srcOrd="0" destOrd="0" presId="urn:microsoft.com/office/officeart/2008/layout/LinedList"/>
    <dgm:cxn modelId="{93E8F5C7-D822-4383-9AEB-0F6F1CF3D4F6}" type="presOf" srcId="{BA6FFAC4-176E-4D63-8D79-E998B45B871A}" destId="{7FF40407-8194-450C-ACF4-8B29BD3E8C34}" srcOrd="0" destOrd="0" presId="urn:microsoft.com/office/officeart/2008/layout/LinedList"/>
    <dgm:cxn modelId="{7623B6D1-A9CC-4BC8-94C6-D954AD4146B3}" srcId="{2E4D090F-E4B9-400F-AD29-5C52544A2554}" destId="{BA6FFAC4-176E-4D63-8D79-E998B45B871A}" srcOrd="4" destOrd="0" parTransId="{A91E70E9-C16B-4CF9-9B65-2BA63C1911E4}" sibTransId="{5A37596E-680E-4B94-9445-91625A6A9DFB}"/>
    <dgm:cxn modelId="{7025B9DA-2E8F-43F9-A035-076FF914E6D6}" type="presOf" srcId="{BE9827FD-9BFD-43D6-9D46-4E598009BC58}" destId="{C153A7D1-1DE8-4DB6-84EE-A1A68D848F58}" srcOrd="0" destOrd="0" presId="urn:microsoft.com/office/officeart/2008/layout/LinedList"/>
    <dgm:cxn modelId="{A4FBECDB-29B1-436E-8BD3-928B08A53021}" type="presOf" srcId="{1FF8E4A6-815F-4576-B064-95B2FC80AF9E}" destId="{0671540D-AE7B-46F6-96D6-89FAD77474A5}" srcOrd="0" destOrd="0" presId="urn:microsoft.com/office/officeart/2008/layout/LinedList"/>
    <dgm:cxn modelId="{B71665E7-3153-4FEE-9581-EA93DA29E96C}" type="presOf" srcId="{E7FBD7E0-FDE3-4AF8-9CB0-B9294C99BCCE}" destId="{C83C8FF4-3483-4350-8849-8143DFAF5378}" srcOrd="0" destOrd="0" presId="urn:microsoft.com/office/officeart/2008/layout/LinedList"/>
    <dgm:cxn modelId="{A80CEAEC-A730-4C3B-8EA2-F98E05EF89C4}" type="presOf" srcId="{D1AF98A1-8BFA-4420-B126-3811BCF18E24}" destId="{B4CD7453-C9DF-48C1-AD54-E4C62A58E6F1}" srcOrd="0" destOrd="0" presId="urn:microsoft.com/office/officeart/2008/layout/LinedList"/>
    <dgm:cxn modelId="{48459936-F6BB-4FFA-8747-D507494030BA}" type="presParOf" srcId="{F7F0F3F5-7AC9-45C9-8603-19A41BACB9F9}" destId="{940580A7-AA86-40D8-8646-1808F7D573D8}" srcOrd="0" destOrd="0" presId="urn:microsoft.com/office/officeart/2008/layout/LinedList"/>
    <dgm:cxn modelId="{0F919FDA-B64E-4F99-B0CF-9C50245B7597}" type="presParOf" srcId="{F7F0F3F5-7AC9-45C9-8603-19A41BACB9F9}" destId="{51C662F3-CFA6-43B1-B696-AF9358C5EDB4}" srcOrd="1" destOrd="0" presId="urn:microsoft.com/office/officeart/2008/layout/LinedList"/>
    <dgm:cxn modelId="{C4EF70C6-9C42-4D32-8873-C15E325D6D55}" type="presParOf" srcId="{51C662F3-CFA6-43B1-B696-AF9358C5EDB4}" destId="{CA44F941-2E39-40DF-9515-F449C6B9C274}" srcOrd="0" destOrd="0" presId="urn:microsoft.com/office/officeart/2008/layout/LinedList"/>
    <dgm:cxn modelId="{C8421AE5-9029-4183-997F-779E0011EE78}" type="presParOf" srcId="{51C662F3-CFA6-43B1-B696-AF9358C5EDB4}" destId="{C111CFF6-C2F6-405F-9439-DFD2B66D91AD}" srcOrd="1" destOrd="0" presId="urn:microsoft.com/office/officeart/2008/layout/LinedList"/>
    <dgm:cxn modelId="{4AE39F2E-F50C-472D-BE66-FB262224A925}" type="presParOf" srcId="{F7F0F3F5-7AC9-45C9-8603-19A41BACB9F9}" destId="{1E71BCD1-F239-49EB-980E-487EB12DE47F}" srcOrd="2" destOrd="0" presId="urn:microsoft.com/office/officeart/2008/layout/LinedList"/>
    <dgm:cxn modelId="{F6125FA9-01C0-4498-9C9F-4A9F9E1723D5}" type="presParOf" srcId="{F7F0F3F5-7AC9-45C9-8603-19A41BACB9F9}" destId="{D5B822D5-DC0C-4CD5-BD8E-2FE729C48BAB}" srcOrd="3" destOrd="0" presId="urn:microsoft.com/office/officeart/2008/layout/LinedList"/>
    <dgm:cxn modelId="{19DB952B-5048-4E12-B0AF-4E55C6650C03}" type="presParOf" srcId="{D5B822D5-DC0C-4CD5-BD8E-2FE729C48BAB}" destId="{51128E3D-34DA-45A9-B526-48BDEE0342C5}" srcOrd="0" destOrd="0" presId="urn:microsoft.com/office/officeart/2008/layout/LinedList"/>
    <dgm:cxn modelId="{E2EF5C94-A851-4F77-9386-6C81B4B892CB}" type="presParOf" srcId="{D5B822D5-DC0C-4CD5-BD8E-2FE729C48BAB}" destId="{FB00A2AF-A04C-41A5-9C68-76880580A79C}" srcOrd="1" destOrd="0" presId="urn:microsoft.com/office/officeart/2008/layout/LinedList"/>
    <dgm:cxn modelId="{972009F9-3249-45AA-9523-32007594B715}" type="presParOf" srcId="{F7F0F3F5-7AC9-45C9-8603-19A41BACB9F9}" destId="{B04E9594-F01D-4CEF-9A3D-4A1B4D338C4A}" srcOrd="4" destOrd="0" presId="urn:microsoft.com/office/officeart/2008/layout/LinedList"/>
    <dgm:cxn modelId="{8A35E988-FC6A-4724-B8C0-38930D3372B5}" type="presParOf" srcId="{F7F0F3F5-7AC9-45C9-8603-19A41BACB9F9}" destId="{A9DA5351-92B0-4375-A8A1-2F9DD9426504}" srcOrd="5" destOrd="0" presId="urn:microsoft.com/office/officeart/2008/layout/LinedList"/>
    <dgm:cxn modelId="{1434E3E2-EC01-4C85-B06A-A2C22E156C93}" type="presParOf" srcId="{A9DA5351-92B0-4375-A8A1-2F9DD9426504}" destId="{C83C8FF4-3483-4350-8849-8143DFAF5378}" srcOrd="0" destOrd="0" presId="urn:microsoft.com/office/officeart/2008/layout/LinedList"/>
    <dgm:cxn modelId="{7A5FF345-7C6F-477B-B2C4-4EAC61AA9595}" type="presParOf" srcId="{A9DA5351-92B0-4375-A8A1-2F9DD9426504}" destId="{1BF42C2B-096A-4D4B-86F1-52B5F33EADAC}" srcOrd="1" destOrd="0" presId="urn:microsoft.com/office/officeart/2008/layout/LinedList"/>
    <dgm:cxn modelId="{3B373FDB-7084-41D6-A63E-360B3A506AA6}" type="presParOf" srcId="{F7F0F3F5-7AC9-45C9-8603-19A41BACB9F9}" destId="{7B4307D7-082E-42B6-B164-4536154D7B42}" srcOrd="6" destOrd="0" presId="urn:microsoft.com/office/officeart/2008/layout/LinedList"/>
    <dgm:cxn modelId="{D63A02E0-B71C-48A8-9CFC-5AC118C17541}" type="presParOf" srcId="{F7F0F3F5-7AC9-45C9-8603-19A41BACB9F9}" destId="{507258DF-CF1C-448F-B6F9-866ED336EC1D}" srcOrd="7" destOrd="0" presId="urn:microsoft.com/office/officeart/2008/layout/LinedList"/>
    <dgm:cxn modelId="{66F258EF-AD53-4BA7-AFED-F357519471E2}" type="presParOf" srcId="{507258DF-CF1C-448F-B6F9-866ED336EC1D}" destId="{0671540D-AE7B-46F6-96D6-89FAD77474A5}" srcOrd="0" destOrd="0" presId="urn:microsoft.com/office/officeart/2008/layout/LinedList"/>
    <dgm:cxn modelId="{19A0064C-4E5D-4483-A44D-CA40671B5CDF}" type="presParOf" srcId="{507258DF-CF1C-448F-B6F9-866ED336EC1D}" destId="{0EC0C848-F794-47CB-AC3C-8D20FAA893B0}" srcOrd="1" destOrd="0" presId="urn:microsoft.com/office/officeart/2008/layout/LinedList"/>
    <dgm:cxn modelId="{B0BE8555-8FC9-4DAD-AC82-AD174A426B44}" type="presParOf" srcId="{F7F0F3F5-7AC9-45C9-8603-19A41BACB9F9}" destId="{04BB3408-4EDA-4B22-8404-D3B5B18B787E}" srcOrd="8" destOrd="0" presId="urn:microsoft.com/office/officeart/2008/layout/LinedList"/>
    <dgm:cxn modelId="{D2AABBBE-FAFB-46E4-8DBF-74DC3EF6DAC9}" type="presParOf" srcId="{F7F0F3F5-7AC9-45C9-8603-19A41BACB9F9}" destId="{A5294314-C060-412F-B6B1-E9CA2A1C57BC}" srcOrd="9" destOrd="0" presId="urn:microsoft.com/office/officeart/2008/layout/LinedList"/>
    <dgm:cxn modelId="{5D9ED724-A875-4305-B00F-B69D0FD311FB}" type="presParOf" srcId="{A5294314-C060-412F-B6B1-E9CA2A1C57BC}" destId="{7FF40407-8194-450C-ACF4-8B29BD3E8C34}" srcOrd="0" destOrd="0" presId="urn:microsoft.com/office/officeart/2008/layout/LinedList"/>
    <dgm:cxn modelId="{4941F633-8302-4E11-B329-41C6507620E0}" type="presParOf" srcId="{A5294314-C060-412F-B6B1-E9CA2A1C57BC}" destId="{A3D0FD00-BFF1-4155-8EDC-81607752236E}" srcOrd="1" destOrd="0" presId="urn:microsoft.com/office/officeart/2008/layout/LinedList"/>
    <dgm:cxn modelId="{2D33501C-6910-4016-8BDD-D5922B056F68}" type="presParOf" srcId="{F7F0F3F5-7AC9-45C9-8603-19A41BACB9F9}" destId="{78027EF6-BC24-4A57-B4CC-BE6B8EC1EC19}" srcOrd="10" destOrd="0" presId="urn:microsoft.com/office/officeart/2008/layout/LinedList"/>
    <dgm:cxn modelId="{8C8E642B-E2CB-4B42-B358-934E8F71BF20}" type="presParOf" srcId="{F7F0F3F5-7AC9-45C9-8603-19A41BACB9F9}" destId="{55F1B88D-C7F0-4FFF-82B8-3A875E999D0E}" srcOrd="11" destOrd="0" presId="urn:microsoft.com/office/officeart/2008/layout/LinedList"/>
    <dgm:cxn modelId="{4C017E33-6303-4F4A-897F-5408A9EBE61B}" type="presParOf" srcId="{55F1B88D-C7F0-4FFF-82B8-3A875E999D0E}" destId="{ADD4B55B-FC70-4BAB-9416-9C7C4B68AC8D}" srcOrd="0" destOrd="0" presId="urn:microsoft.com/office/officeart/2008/layout/LinedList"/>
    <dgm:cxn modelId="{3CE9F228-3D5A-4990-BAB4-5C46B7FEC214}" type="presParOf" srcId="{55F1B88D-C7F0-4FFF-82B8-3A875E999D0E}" destId="{81126979-9980-46C5-BC24-230AEEB9535D}" srcOrd="1" destOrd="0" presId="urn:microsoft.com/office/officeart/2008/layout/LinedList"/>
    <dgm:cxn modelId="{99B3D536-CC5F-4164-BABD-785E4C0DD6D0}" type="presParOf" srcId="{F7F0F3F5-7AC9-45C9-8603-19A41BACB9F9}" destId="{02DE5A41-E3BE-4DBF-82EF-24DC2437540F}" srcOrd="12" destOrd="0" presId="urn:microsoft.com/office/officeart/2008/layout/LinedList"/>
    <dgm:cxn modelId="{1A5E17DB-36DD-4150-86A4-9AAE9DD9DEE5}" type="presParOf" srcId="{F7F0F3F5-7AC9-45C9-8603-19A41BACB9F9}" destId="{C0C61847-9201-425F-BD41-8E133122708B}" srcOrd="13" destOrd="0" presId="urn:microsoft.com/office/officeart/2008/layout/LinedList"/>
    <dgm:cxn modelId="{FECB2CF9-2C66-49E5-ABFF-95731DDFA4DA}" type="presParOf" srcId="{C0C61847-9201-425F-BD41-8E133122708B}" destId="{F39A3893-5E1D-47FB-80A9-346AC45461F7}" srcOrd="0" destOrd="0" presId="urn:microsoft.com/office/officeart/2008/layout/LinedList"/>
    <dgm:cxn modelId="{7F68E6D4-E4EC-4BCD-8EEA-EA9153008244}" type="presParOf" srcId="{C0C61847-9201-425F-BD41-8E133122708B}" destId="{D381CCF6-3FD8-4770-A002-6FCD20D534D7}" srcOrd="1" destOrd="0" presId="urn:microsoft.com/office/officeart/2008/layout/LinedList"/>
    <dgm:cxn modelId="{BC3F10C3-86A5-454E-9C19-15F4F67770A5}" type="presParOf" srcId="{F7F0F3F5-7AC9-45C9-8603-19A41BACB9F9}" destId="{A99F9E51-9362-41D8-B3FA-C37940A2A597}" srcOrd="14" destOrd="0" presId="urn:microsoft.com/office/officeart/2008/layout/LinedList"/>
    <dgm:cxn modelId="{A8396128-6445-4BF8-BAA3-536BC80D9EF1}" type="presParOf" srcId="{F7F0F3F5-7AC9-45C9-8603-19A41BACB9F9}" destId="{F2C4FA9F-62F1-484B-A7FF-5129ADFBFB0D}" srcOrd="15" destOrd="0" presId="urn:microsoft.com/office/officeart/2008/layout/LinedList"/>
    <dgm:cxn modelId="{5DDB9875-0331-4130-A487-38293CC93725}" type="presParOf" srcId="{F2C4FA9F-62F1-484B-A7FF-5129ADFBFB0D}" destId="{06491136-8676-45EF-AE8E-28D4A41BFC44}" srcOrd="0" destOrd="0" presId="urn:microsoft.com/office/officeart/2008/layout/LinedList"/>
    <dgm:cxn modelId="{226D6CB2-4383-418D-8C97-C5B4D456745A}" type="presParOf" srcId="{F2C4FA9F-62F1-484B-A7FF-5129ADFBFB0D}" destId="{7CE29288-2F52-434C-8D26-2F7AD0817E2F}" srcOrd="1" destOrd="0" presId="urn:microsoft.com/office/officeart/2008/layout/LinedList"/>
    <dgm:cxn modelId="{A4BC9A0A-BA25-432B-9570-F26E73FA1FE2}" type="presParOf" srcId="{F7F0F3F5-7AC9-45C9-8603-19A41BACB9F9}" destId="{8E9814EF-19FD-4AB9-B67B-8E5B87B1FB0F}" srcOrd="16" destOrd="0" presId="urn:microsoft.com/office/officeart/2008/layout/LinedList"/>
    <dgm:cxn modelId="{A345F924-D2C8-44EE-9CA3-BAA768072934}" type="presParOf" srcId="{F7F0F3F5-7AC9-45C9-8603-19A41BACB9F9}" destId="{B36DE942-E150-4E88-BA14-0D3A841CFD7C}" srcOrd="17" destOrd="0" presId="urn:microsoft.com/office/officeart/2008/layout/LinedList"/>
    <dgm:cxn modelId="{BD25BC40-F7B7-4DFF-ADCE-A5C48E324D28}" type="presParOf" srcId="{B36DE942-E150-4E88-BA14-0D3A841CFD7C}" destId="{A34C89F2-554D-4F1B-8411-BA8135B42C03}" srcOrd="0" destOrd="0" presId="urn:microsoft.com/office/officeart/2008/layout/LinedList"/>
    <dgm:cxn modelId="{3EA6401B-7F39-4D89-9E3C-917C9B3D3395}" type="presParOf" srcId="{B36DE942-E150-4E88-BA14-0D3A841CFD7C}" destId="{2CF2B593-11FF-4D8C-B9B2-ABBB347CFEAB}" srcOrd="1" destOrd="0" presId="urn:microsoft.com/office/officeart/2008/layout/LinedList"/>
    <dgm:cxn modelId="{8513A136-117A-4ECE-9CB2-D162136193B1}" type="presParOf" srcId="{F7F0F3F5-7AC9-45C9-8603-19A41BACB9F9}" destId="{FBB97E51-1F2C-444D-9DFD-D294E81E44A7}" srcOrd="18" destOrd="0" presId="urn:microsoft.com/office/officeart/2008/layout/LinedList"/>
    <dgm:cxn modelId="{B1D99FB6-3FE6-442C-A077-292906FEA9AC}" type="presParOf" srcId="{F7F0F3F5-7AC9-45C9-8603-19A41BACB9F9}" destId="{02BB06DC-076C-4FEE-B885-9560C6326CA8}" srcOrd="19" destOrd="0" presId="urn:microsoft.com/office/officeart/2008/layout/LinedList"/>
    <dgm:cxn modelId="{A71F5AA6-6713-4D1D-9B2D-3196DEFCFC3A}" type="presParOf" srcId="{02BB06DC-076C-4FEE-B885-9560C6326CA8}" destId="{C153A7D1-1DE8-4DB6-84EE-A1A68D848F58}" srcOrd="0" destOrd="0" presId="urn:microsoft.com/office/officeart/2008/layout/LinedList"/>
    <dgm:cxn modelId="{8BE8ACEA-3DF1-424D-A078-211EBE4DF2A5}" type="presParOf" srcId="{02BB06DC-076C-4FEE-B885-9560C6326CA8}" destId="{45495FF6-24D1-4368-8B59-A4202DDC04D9}" srcOrd="1" destOrd="0" presId="urn:microsoft.com/office/officeart/2008/layout/LinedList"/>
    <dgm:cxn modelId="{9300CA8E-485F-482F-B419-C55B6D5C45B2}" type="presParOf" srcId="{F7F0F3F5-7AC9-45C9-8603-19A41BACB9F9}" destId="{960A39BE-63BD-414F-912B-D5B160E3A039}" srcOrd="20" destOrd="0" presId="urn:microsoft.com/office/officeart/2008/layout/LinedList"/>
    <dgm:cxn modelId="{98086A3C-3FE8-4348-BFAF-D7ECC7039B99}" type="presParOf" srcId="{F7F0F3F5-7AC9-45C9-8603-19A41BACB9F9}" destId="{C3C6EA65-1C0B-445F-875E-07DE62064A1A}" srcOrd="21" destOrd="0" presId="urn:microsoft.com/office/officeart/2008/layout/LinedList"/>
    <dgm:cxn modelId="{89C6DC5A-5EB3-470E-8C9D-36CEA6EADC10}" type="presParOf" srcId="{C3C6EA65-1C0B-445F-875E-07DE62064A1A}" destId="{B4CD7453-C9DF-48C1-AD54-E4C62A58E6F1}" srcOrd="0" destOrd="0" presId="urn:microsoft.com/office/officeart/2008/layout/LinedList"/>
    <dgm:cxn modelId="{EF0AD887-E3CC-4BD3-BA4E-BFAA7C092B4E}" type="presParOf" srcId="{C3C6EA65-1C0B-445F-875E-07DE62064A1A}" destId="{82840CDA-1BF7-4F25-98CD-B2280CE5A0E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05138-3B13-413A-B9A2-EEB7AFD8B24E}">
      <dsp:nvSpPr>
        <dsp:cNvPr id="0" name=""/>
        <dsp:cNvSpPr/>
      </dsp:nvSpPr>
      <dsp:spPr>
        <a:xfrm>
          <a:off x="0" y="0"/>
          <a:ext cx="9288654" cy="11068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It is utilizing the Data such as blood pressure, cholesterol, diabetes and then tries to predict the possible heart disease in patients' details (future Predication by diagnosis).</a:t>
          </a:r>
          <a:endParaRPr lang="en-US" sz="2100" kern="1200" dirty="0"/>
        </a:p>
      </dsp:txBody>
      <dsp:txXfrm>
        <a:off x="32418" y="32418"/>
        <a:ext cx="8094307" cy="1041985"/>
      </dsp:txXfrm>
    </dsp:sp>
    <dsp:sp modelId="{4104BC5D-A9C4-49A2-92CD-B9E4F04906AE}">
      <dsp:nvSpPr>
        <dsp:cNvPr id="0" name=""/>
        <dsp:cNvSpPr/>
      </dsp:nvSpPr>
      <dsp:spPr>
        <a:xfrm>
          <a:off x="819587" y="1291291"/>
          <a:ext cx="9288654" cy="110682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This may be help in talking to Preventive measure and hence can try to avoid the possibility of heart disease in patient.</a:t>
          </a:r>
          <a:endParaRPr lang="en-US" sz="2100" kern="1200" dirty="0"/>
        </a:p>
      </dsp:txBody>
      <dsp:txXfrm>
        <a:off x="852005" y="1323709"/>
        <a:ext cx="7684797" cy="1041985"/>
      </dsp:txXfrm>
    </dsp:sp>
    <dsp:sp modelId="{DC8AA510-AF3F-4F44-BFB5-2DBEED28AE7C}">
      <dsp:nvSpPr>
        <dsp:cNvPr id="0" name=""/>
        <dsp:cNvSpPr/>
      </dsp:nvSpPr>
      <dsp:spPr>
        <a:xfrm>
          <a:off x="1639174" y="2582583"/>
          <a:ext cx="9288654" cy="110682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So, When a patient is predicated as positive for heart disease, then the medical  history data for the patient can be analyzed  by the doctors</a:t>
          </a:r>
          <a:endParaRPr lang="en-US" sz="2100" kern="1200" dirty="0"/>
        </a:p>
      </dsp:txBody>
      <dsp:txXfrm>
        <a:off x="1671592" y="2615001"/>
        <a:ext cx="7684797" cy="1041985"/>
      </dsp:txXfrm>
    </dsp:sp>
    <dsp:sp modelId="{CF13D652-A3B1-43D9-81A0-6F1A70431F04}">
      <dsp:nvSpPr>
        <dsp:cNvPr id="0" name=""/>
        <dsp:cNvSpPr/>
      </dsp:nvSpPr>
      <dsp:spPr>
        <a:xfrm>
          <a:off x="8569220" y="839339"/>
          <a:ext cx="719433" cy="71943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8731092" y="839339"/>
        <a:ext cx="395689" cy="541373"/>
      </dsp:txXfrm>
    </dsp:sp>
    <dsp:sp modelId="{E511B4AA-59AD-476A-8144-009B47050DA0}">
      <dsp:nvSpPr>
        <dsp:cNvPr id="0" name=""/>
        <dsp:cNvSpPr/>
      </dsp:nvSpPr>
      <dsp:spPr>
        <a:xfrm>
          <a:off x="9388807" y="2123252"/>
          <a:ext cx="719433" cy="719433"/>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9550679" y="2123252"/>
        <a:ext cx="395689" cy="5413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2F98C-A5E7-479D-A96B-6264B46A17AA}">
      <dsp:nvSpPr>
        <dsp:cNvPr id="0" name=""/>
        <dsp:cNvSpPr/>
      </dsp:nvSpPr>
      <dsp:spPr>
        <a:xfrm>
          <a:off x="0" y="109709"/>
          <a:ext cx="11954932"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 In this work,  I have choice of Eleven  machine leaning algorithms which are include</a:t>
          </a:r>
          <a:endParaRPr lang="en-US" sz="2100" kern="1200" dirty="0"/>
        </a:p>
      </dsp:txBody>
      <dsp:txXfrm>
        <a:off x="40724" y="150433"/>
        <a:ext cx="11873484" cy="752780"/>
      </dsp:txXfrm>
    </dsp:sp>
    <dsp:sp modelId="{8FA90DAF-F28A-4457-8425-A69A888CDFC9}">
      <dsp:nvSpPr>
        <dsp:cNvPr id="0" name=""/>
        <dsp:cNvSpPr/>
      </dsp:nvSpPr>
      <dsp:spPr>
        <a:xfrm>
          <a:off x="0" y="943937"/>
          <a:ext cx="11954932" cy="3042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956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1) Random Forest</a:t>
          </a:r>
        </a:p>
        <a:p>
          <a:pPr marL="171450" lvl="1" indent="-171450" algn="l" defTabSz="711200">
            <a:lnSpc>
              <a:spcPct val="90000"/>
            </a:lnSpc>
            <a:spcBef>
              <a:spcPct val="0"/>
            </a:spcBef>
            <a:spcAft>
              <a:spcPct val="20000"/>
            </a:spcAft>
            <a:buChar char="•"/>
          </a:pPr>
          <a:r>
            <a:rPr lang="en-US" sz="1600" kern="1200"/>
            <a:t>2) SVM </a:t>
          </a:r>
        </a:p>
        <a:p>
          <a:pPr marL="171450" lvl="1" indent="-171450" algn="l" defTabSz="711200">
            <a:lnSpc>
              <a:spcPct val="90000"/>
            </a:lnSpc>
            <a:spcBef>
              <a:spcPct val="0"/>
            </a:spcBef>
            <a:spcAft>
              <a:spcPct val="20000"/>
            </a:spcAft>
            <a:buChar char="•"/>
          </a:pPr>
          <a:r>
            <a:rPr lang="en-US" sz="1600" kern="1200"/>
            <a:t>3) Decision Tree </a:t>
          </a:r>
        </a:p>
        <a:p>
          <a:pPr marL="171450" lvl="1" indent="-171450" algn="l" defTabSz="711200">
            <a:lnSpc>
              <a:spcPct val="90000"/>
            </a:lnSpc>
            <a:spcBef>
              <a:spcPct val="0"/>
            </a:spcBef>
            <a:spcAft>
              <a:spcPct val="20000"/>
            </a:spcAft>
            <a:buChar char="•"/>
          </a:pPr>
          <a:r>
            <a:rPr lang="en-US" sz="1600" kern="1200"/>
            <a:t>4) Naïve Bayes </a:t>
          </a:r>
        </a:p>
        <a:p>
          <a:pPr marL="171450" lvl="1" indent="-171450" algn="l" defTabSz="711200">
            <a:lnSpc>
              <a:spcPct val="90000"/>
            </a:lnSpc>
            <a:spcBef>
              <a:spcPct val="0"/>
            </a:spcBef>
            <a:spcAft>
              <a:spcPct val="20000"/>
            </a:spcAft>
            <a:buChar char="•"/>
          </a:pPr>
          <a:r>
            <a:rPr lang="en-US" sz="1600" kern="1200"/>
            <a:t>5) ANN</a:t>
          </a:r>
        </a:p>
        <a:p>
          <a:pPr marL="171450" lvl="1" indent="-171450" algn="l" defTabSz="711200">
            <a:lnSpc>
              <a:spcPct val="90000"/>
            </a:lnSpc>
            <a:spcBef>
              <a:spcPct val="0"/>
            </a:spcBef>
            <a:spcAft>
              <a:spcPct val="20000"/>
            </a:spcAft>
            <a:buChar char="•"/>
          </a:pPr>
          <a:r>
            <a:rPr lang="en-US" sz="1600" kern="1200"/>
            <a:t>6) DNN </a:t>
          </a:r>
        </a:p>
        <a:p>
          <a:pPr marL="171450" lvl="1" indent="-171450" algn="l" defTabSz="711200">
            <a:lnSpc>
              <a:spcPct val="90000"/>
            </a:lnSpc>
            <a:spcBef>
              <a:spcPct val="0"/>
            </a:spcBef>
            <a:spcAft>
              <a:spcPct val="20000"/>
            </a:spcAft>
            <a:buChar char="•"/>
          </a:pPr>
          <a:r>
            <a:rPr lang="en-US" sz="1600" kern="1200"/>
            <a:t>7) KNN </a:t>
          </a:r>
        </a:p>
        <a:p>
          <a:pPr marL="171450" lvl="1" indent="-171450" algn="l" defTabSz="711200">
            <a:lnSpc>
              <a:spcPct val="90000"/>
            </a:lnSpc>
            <a:spcBef>
              <a:spcPct val="0"/>
            </a:spcBef>
            <a:spcAft>
              <a:spcPct val="20000"/>
            </a:spcAft>
            <a:buChar char="•"/>
          </a:pPr>
          <a:r>
            <a:rPr lang="en-US" sz="1600" kern="1200"/>
            <a:t>8) Logistic Regression </a:t>
          </a:r>
        </a:p>
        <a:p>
          <a:pPr marL="171450" lvl="1" indent="-171450" algn="l" defTabSz="711200">
            <a:lnSpc>
              <a:spcPct val="90000"/>
            </a:lnSpc>
            <a:spcBef>
              <a:spcPct val="0"/>
            </a:spcBef>
            <a:spcAft>
              <a:spcPct val="20000"/>
            </a:spcAft>
            <a:buChar char="•"/>
          </a:pPr>
          <a:r>
            <a:rPr lang="en-US" sz="1600" kern="1200"/>
            <a:t>9) Linear Regression </a:t>
          </a:r>
        </a:p>
        <a:p>
          <a:pPr marL="171450" lvl="1" indent="-171450" algn="l" defTabSz="711200">
            <a:lnSpc>
              <a:spcPct val="90000"/>
            </a:lnSpc>
            <a:spcBef>
              <a:spcPct val="0"/>
            </a:spcBef>
            <a:spcAft>
              <a:spcPct val="20000"/>
            </a:spcAft>
            <a:buChar char="•"/>
          </a:pPr>
          <a:r>
            <a:rPr lang="en-US" sz="1600" kern="1200"/>
            <a:t>10) Ada-boost </a:t>
          </a:r>
        </a:p>
        <a:p>
          <a:pPr marL="171450" lvl="1" indent="-171450" algn="l" defTabSz="711200">
            <a:lnSpc>
              <a:spcPct val="90000"/>
            </a:lnSpc>
            <a:spcBef>
              <a:spcPct val="0"/>
            </a:spcBef>
            <a:spcAft>
              <a:spcPct val="20000"/>
            </a:spcAft>
            <a:buChar char="•"/>
          </a:pPr>
          <a:r>
            <a:rPr lang="en-US" sz="1600" kern="1200"/>
            <a:t>11) </a:t>
          </a:r>
          <a:r>
            <a:rPr lang="en-US" sz="1600" kern="1200" err="1"/>
            <a:t>Xg</a:t>
          </a:r>
          <a:r>
            <a:rPr lang="en-US" sz="1600" kern="1200"/>
            <a:t>-boost  </a:t>
          </a:r>
        </a:p>
      </dsp:txBody>
      <dsp:txXfrm>
        <a:off x="0" y="943937"/>
        <a:ext cx="11954932" cy="3042900"/>
      </dsp:txXfrm>
    </dsp:sp>
    <dsp:sp modelId="{DB65DD4D-E4DB-4637-BDCC-72DA207A605C}">
      <dsp:nvSpPr>
        <dsp:cNvPr id="0" name=""/>
        <dsp:cNvSpPr/>
      </dsp:nvSpPr>
      <dsp:spPr>
        <a:xfrm>
          <a:off x="0" y="3986837"/>
          <a:ext cx="11954932"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These algorithms are used to unfold a prediction system which will be analyze to predict whether the patient is pertaining to any heart disease or not with best accuracy Results</a:t>
          </a:r>
          <a:endParaRPr lang="en-US" sz="2100" kern="1200" dirty="0"/>
        </a:p>
      </dsp:txBody>
      <dsp:txXfrm>
        <a:off x="40724" y="4027561"/>
        <a:ext cx="11873484" cy="7527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2FFAC3-4B75-4D61-BD5D-251CAA276A46}">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EBC5FF-D8F2-4438-8CB3-349DBB23671A}">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It works in four steps method way: </a:t>
          </a:r>
          <a:endParaRPr lang="en-US" sz="2400" kern="1200" dirty="0"/>
        </a:p>
      </dsp:txBody>
      <dsp:txXfrm>
        <a:off x="0" y="531"/>
        <a:ext cx="10515600" cy="870055"/>
      </dsp:txXfrm>
    </dsp:sp>
    <dsp:sp modelId="{0864308F-E864-4CA6-A56B-10837C353B94}">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A4F580-1342-4957-8B99-EAE5689A0241}">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 Select  the random samples from a given dataset. </a:t>
          </a:r>
          <a:endParaRPr lang="en-US" sz="2400" kern="1200" dirty="0"/>
        </a:p>
      </dsp:txBody>
      <dsp:txXfrm>
        <a:off x="0" y="870586"/>
        <a:ext cx="10515600" cy="870055"/>
      </dsp:txXfrm>
    </dsp:sp>
    <dsp:sp modelId="{47E0118F-314D-46E6-9098-DB74593EEFCB}">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75E139-9D41-4AAF-B058-78F7CD94C742}">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 Construct a Decision Tree for each sample and get a prediction result from each other Decision Tree. </a:t>
          </a:r>
          <a:endParaRPr lang="en-US" sz="2400" kern="1200" dirty="0"/>
        </a:p>
      </dsp:txBody>
      <dsp:txXfrm>
        <a:off x="0" y="1740641"/>
        <a:ext cx="10515600" cy="870055"/>
      </dsp:txXfrm>
    </dsp:sp>
    <dsp:sp modelId="{C08611D6-6A8F-449A-A30B-EEDB345BF7D6}">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22E4EF-2986-434A-96D1-19B8F1735D90}">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 Perform a vote for each predicted result. </a:t>
          </a:r>
        </a:p>
      </dsp:txBody>
      <dsp:txXfrm>
        <a:off x="0" y="2610696"/>
        <a:ext cx="10515600" cy="870055"/>
      </dsp:txXfrm>
    </dsp:sp>
    <dsp:sp modelId="{E7FEAFC9-31AD-450D-B842-ECC1357B985F}">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6CCB7F-DB6A-4F53-A8A9-E7A1AA2DEBB4}">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 Select the prediction result with the most votes as the final prediction system. </a:t>
          </a:r>
          <a:endParaRPr lang="en-US" sz="2400" kern="1200" dirty="0"/>
        </a:p>
      </dsp:txBody>
      <dsp:txXfrm>
        <a:off x="0" y="3480751"/>
        <a:ext cx="10515600" cy="8700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580A7-AA86-40D8-8646-1808F7D573D8}">
      <dsp:nvSpPr>
        <dsp:cNvPr id="0" name=""/>
        <dsp:cNvSpPr/>
      </dsp:nvSpPr>
      <dsp:spPr>
        <a:xfrm>
          <a:off x="0" y="2881"/>
          <a:ext cx="1211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44F941-2E39-40DF-9515-F449C6B9C274}">
      <dsp:nvSpPr>
        <dsp:cNvPr id="0" name=""/>
        <dsp:cNvSpPr/>
      </dsp:nvSpPr>
      <dsp:spPr>
        <a:xfrm>
          <a:off x="0" y="2881"/>
          <a:ext cx="12115800" cy="535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[1] Amines Hazra, Arkomita  Mukherjee, Amit Gupta, Asmita Mukherjee, “Heart Disease Prediction Using Machine Learning and Data Mining Techniques: A Review”, Research Gate Publications, July 2017, pp.2137-2149. </a:t>
          </a:r>
          <a:endParaRPr lang="en-US" sz="1500" kern="1200" dirty="0"/>
        </a:p>
      </dsp:txBody>
      <dsp:txXfrm>
        <a:off x="0" y="2881"/>
        <a:ext cx="12115800" cy="535954"/>
      </dsp:txXfrm>
    </dsp:sp>
    <dsp:sp modelId="{1E71BCD1-F239-49EB-980E-487EB12DE47F}">
      <dsp:nvSpPr>
        <dsp:cNvPr id="0" name=""/>
        <dsp:cNvSpPr/>
      </dsp:nvSpPr>
      <dsp:spPr>
        <a:xfrm>
          <a:off x="0" y="538836"/>
          <a:ext cx="1211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128E3D-34DA-45A9-B526-48BDEE0342C5}">
      <dsp:nvSpPr>
        <dsp:cNvPr id="0" name=""/>
        <dsp:cNvSpPr/>
      </dsp:nvSpPr>
      <dsp:spPr>
        <a:xfrm>
          <a:off x="0" y="538836"/>
          <a:ext cx="12115800" cy="535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[2] V. Krishnaiah, Narsimha,  Heart Disease Prediction System using Machine learning Techniques and  it is utilizing the Intelligent  of The  Fuzzy Approach methods way in a Review paper International Journal based paper  of Computer are Applied in Applications, 14 February 2017 </a:t>
          </a:r>
          <a:endParaRPr lang="en-US" sz="1500" kern="1200" dirty="0"/>
        </a:p>
      </dsp:txBody>
      <dsp:txXfrm>
        <a:off x="0" y="538836"/>
        <a:ext cx="12115800" cy="535954"/>
      </dsp:txXfrm>
    </dsp:sp>
    <dsp:sp modelId="{B04E9594-F01D-4CEF-9A3D-4A1B4D338C4A}">
      <dsp:nvSpPr>
        <dsp:cNvPr id="0" name=""/>
        <dsp:cNvSpPr/>
      </dsp:nvSpPr>
      <dsp:spPr>
        <a:xfrm>
          <a:off x="0" y="1074790"/>
          <a:ext cx="1211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3C8FF4-3483-4350-8849-8143DFAF5378}">
      <dsp:nvSpPr>
        <dsp:cNvPr id="0" name=""/>
        <dsp:cNvSpPr/>
      </dsp:nvSpPr>
      <dsp:spPr>
        <a:xfrm>
          <a:off x="0" y="1074790"/>
          <a:ext cx="12115800" cy="535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[3] Guizhou Hu, Martin M. Root, "Building heart disease Prediction Models for Coronary  artery Heart Disease by Synthesizing Multiple Longitudinal Research Findings”, European Science of Cardiology, 11 May 2005. </a:t>
          </a:r>
          <a:endParaRPr lang="en-US" sz="1500" kern="1200" dirty="0"/>
        </a:p>
      </dsp:txBody>
      <dsp:txXfrm>
        <a:off x="0" y="1074790"/>
        <a:ext cx="12115800" cy="535954"/>
      </dsp:txXfrm>
    </dsp:sp>
    <dsp:sp modelId="{7B4307D7-082E-42B6-B164-4536154D7B42}">
      <dsp:nvSpPr>
        <dsp:cNvPr id="0" name=""/>
        <dsp:cNvSpPr/>
      </dsp:nvSpPr>
      <dsp:spPr>
        <a:xfrm>
          <a:off x="0" y="1610745"/>
          <a:ext cx="1211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71540D-AE7B-46F6-96D6-89FAD77474A5}">
      <dsp:nvSpPr>
        <dsp:cNvPr id="0" name=""/>
        <dsp:cNvSpPr/>
      </dsp:nvSpPr>
      <dsp:spPr>
        <a:xfrm>
          <a:off x="0" y="1610745"/>
          <a:ext cx="12115800" cy="535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[4] Mythili, Dev Mukherji, Nikita Padilla and Abhi ram</a:t>
          </a:r>
          <a:r>
            <a:rPr lang="en-US" sz="1500" kern="1200"/>
            <a:t> </a:t>
          </a:r>
          <a:r>
            <a:rPr lang="en-US" sz="1500" b="0" i="0" kern="1200"/>
            <a:t>Naidu, “A Heart Disease Prediction Model using SVM- Decision Trees- Logistic Regression (SDL)”,International Journal of Computer Applications, vol.68,15 April 2013</a:t>
          </a:r>
          <a:endParaRPr lang="en-US" sz="1500" kern="1200" dirty="0"/>
        </a:p>
      </dsp:txBody>
      <dsp:txXfrm>
        <a:off x="0" y="1610745"/>
        <a:ext cx="12115800" cy="535954"/>
      </dsp:txXfrm>
    </dsp:sp>
    <dsp:sp modelId="{04BB3408-4EDA-4B22-8404-D3B5B18B787E}">
      <dsp:nvSpPr>
        <dsp:cNvPr id="0" name=""/>
        <dsp:cNvSpPr/>
      </dsp:nvSpPr>
      <dsp:spPr>
        <a:xfrm>
          <a:off x="0" y="2146700"/>
          <a:ext cx="1211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F40407-8194-450C-ACF4-8B29BD3E8C34}">
      <dsp:nvSpPr>
        <dsp:cNvPr id="0" name=""/>
        <dsp:cNvSpPr/>
      </dsp:nvSpPr>
      <dsp:spPr>
        <a:xfrm>
          <a:off x="0" y="2146700"/>
          <a:ext cx="12115800" cy="535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[5] Nimai Chand Das Adhikari, Arpana Alka, and Rajat Garg, “HPPS: Heart  disease Problem Prediction System using Machine Learning”. </a:t>
          </a:r>
          <a:endParaRPr lang="en-US" sz="1500" kern="1200" dirty="0"/>
        </a:p>
      </dsp:txBody>
      <dsp:txXfrm>
        <a:off x="0" y="2146700"/>
        <a:ext cx="12115800" cy="535954"/>
      </dsp:txXfrm>
    </dsp:sp>
    <dsp:sp modelId="{78027EF6-BC24-4A57-B4CC-BE6B8EC1EC19}">
      <dsp:nvSpPr>
        <dsp:cNvPr id="0" name=""/>
        <dsp:cNvSpPr/>
      </dsp:nvSpPr>
      <dsp:spPr>
        <a:xfrm>
          <a:off x="0" y="2682654"/>
          <a:ext cx="1211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D4B55B-FC70-4BAB-9416-9C7C4B68AC8D}">
      <dsp:nvSpPr>
        <dsp:cNvPr id="0" name=""/>
        <dsp:cNvSpPr/>
      </dsp:nvSpPr>
      <dsp:spPr>
        <a:xfrm>
          <a:off x="0" y="2682654"/>
          <a:ext cx="12115800" cy="535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[6] K. Polaraju, D. Durga Prasad, “Heart Disease Predication of using Multiple Linear Regression Model", International Journal of Engineering Development and Research Development, ISSN:2322-9939, 2017. </a:t>
          </a:r>
          <a:endParaRPr lang="en-US" sz="1500" kern="1200" dirty="0"/>
        </a:p>
      </dsp:txBody>
      <dsp:txXfrm>
        <a:off x="0" y="2682654"/>
        <a:ext cx="12115800" cy="535954"/>
      </dsp:txXfrm>
    </dsp:sp>
    <dsp:sp modelId="{02DE5A41-E3BE-4DBF-82EF-24DC2437540F}">
      <dsp:nvSpPr>
        <dsp:cNvPr id="0" name=""/>
        <dsp:cNvSpPr/>
      </dsp:nvSpPr>
      <dsp:spPr>
        <a:xfrm>
          <a:off x="0" y="3218609"/>
          <a:ext cx="1211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9A3893-5E1D-47FB-80A9-346AC45461F7}">
      <dsp:nvSpPr>
        <dsp:cNvPr id="0" name=""/>
        <dsp:cNvSpPr/>
      </dsp:nvSpPr>
      <dsp:spPr>
        <a:xfrm>
          <a:off x="0" y="3218609"/>
          <a:ext cx="12115800" cy="535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[7] Marjia Sultana, Afrin Haider, “Heart Disease Prediction model using WEKA tool and 10-Fold cross-validation”, The Institute of Electrical and Electronics Engineers, 18 March 2017. </a:t>
          </a:r>
          <a:endParaRPr lang="en-US" sz="1500" kern="1200" dirty="0"/>
        </a:p>
      </dsp:txBody>
      <dsp:txXfrm>
        <a:off x="0" y="3218609"/>
        <a:ext cx="12115800" cy="535954"/>
      </dsp:txXfrm>
    </dsp:sp>
    <dsp:sp modelId="{A99F9E51-9362-41D8-B3FA-C37940A2A597}">
      <dsp:nvSpPr>
        <dsp:cNvPr id="0" name=""/>
        <dsp:cNvSpPr/>
      </dsp:nvSpPr>
      <dsp:spPr>
        <a:xfrm>
          <a:off x="0" y="3754563"/>
          <a:ext cx="1211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491136-8676-45EF-AE8E-28D4A41BFC44}">
      <dsp:nvSpPr>
        <dsp:cNvPr id="0" name=""/>
        <dsp:cNvSpPr/>
      </dsp:nvSpPr>
      <dsp:spPr>
        <a:xfrm>
          <a:off x="0" y="3754563"/>
          <a:ext cx="12115800" cy="535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[8] Dr.S.Seema Shedole, Kumari Deepika, “Predictive analytics to prevent and control chronic of heart disease”, https://www.researchgate.net/punlication/316530781,January 2016.</a:t>
          </a:r>
          <a:endParaRPr lang="en-US" sz="1500" kern="1200" dirty="0"/>
        </a:p>
      </dsp:txBody>
      <dsp:txXfrm>
        <a:off x="0" y="3754563"/>
        <a:ext cx="12115800" cy="535954"/>
      </dsp:txXfrm>
    </dsp:sp>
    <dsp:sp modelId="{8E9814EF-19FD-4AB9-B67B-8E5B87B1FB0F}">
      <dsp:nvSpPr>
        <dsp:cNvPr id="0" name=""/>
        <dsp:cNvSpPr/>
      </dsp:nvSpPr>
      <dsp:spPr>
        <a:xfrm>
          <a:off x="0" y="4290518"/>
          <a:ext cx="1211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4C89F2-554D-4F1B-8411-BA8135B42C03}">
      <dsp:nvSpPr>
        <dsp:cNvPr id="0" name=""/>
        <dsp:cNvSpPr/>
      </dsp:nvSpPr>
      <dsp:spPr>
        <a:xfrm>
          <a:off x="0" y="4290518"/>
          <a:ext cx="12115800" cy="535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[9] Ashok kumar Dwivedi, “To Evaluate the performance of different types of machine learning techniques for prediction of heart disease using ten-fold And cross-validation 16 September 2016. </a:t>
          </a:r>
          <a:endParaRPr lang="en-US" sz="1500" kern="1200" dirty="0"/>
        </a:p>
      </dsp:txBody>
      <dsp:txXfrm>
        <a:off x="0" y="4290518"/>
        <a:ext cx="12115800" cy="535954"/>
      </dsp:txXfrm>
    </dsp:sp>
    <dsp:sp modelId="{FBB97E51-1F2C-444D-9DFD-D294E81E44A7}">
      <dsp:nvSpPr>
        <dsp:cNvPr id="0" name=""/>
        <dsp:cNvSpPr/>
      </dsp:nvSpPr>
      <dsp:spPr>
        <a:xfrm>
          <a:off x="0" y="4826473"/>
          <a:ext cx="1211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53A7D1-1DE8-4DB6-84EE-A1A68D848F58}">
      <dsp:nvSpPr>
        <dsp:cNvPr id="0" name=""/>
        <dsp:cNvSpPr/>
      </dsp:nvSpPr>
      <dsp:spPr>
        <a:xfrm>
          <a:off x="0" y="4826473"/>
          <a:ext cx="12115800" cy="535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[10] Megha Shahi, R. Kaur Gurm, “Heart Disease Prediction System using Data Mining Techniques and Machine Learning Algorithms Techniques ”, Orient J. Computer Science Technology, vol.5 2018, pp.467-466</a:t>
          </a:r>
          <a:endParaRPr lang="en-US" sz="1500" kern="1200" dirty="0"/>
        </a:p>
      </dsp:txBody>
      <dsp:txXfrm>
        <a:off x="0" y="4826473"/>
        <a:ext cx="12115800" cy="535954"/>
      </dsp:txXfrm>
    </dsp:sp>
    <dsp:sp modelId="{960A39BE-63BD-414F-912B-D5B160E3A039}">
      <dsp:nvSpPr>
        <dsp:cNvPr id="0" name=""/>
        <dsp:cNvSpPr/>
      </dsp:nvSpPr>
      <dsp:spPr>
        <a:xfrm>
          <a:off x="0" y="5362427"/>
          <a:ext cx="1211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CD7453-C9DF-48C1-AD54-E4C62A58E6F1}">
      <dsp:nvSpPr>
        <dsp:cNvPr id="0" name=""/>
        <dsp:cNvSpPr/>
      </dsp:nvSpPr>
      <dsp:spPr>
        <a:xfrm>
          <a:off x="0" y="5362427"/>
          <a:ext cx="12115800" cy="535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[11] Purushottam, Prof. (Dr.) Kanak Saxena, Richa Sharma, “ The Efficient  Problem of Heart Disease Prediction System”, 2017, pp.962-969</a:t>
          </a:r>
          <a:endParaRPr lang="en-US" sz="1500" kern="1200" dirty="0"/>
        </a:p>
      </dsp:txBody>
      <dsp:txXfrm>
        <a:off x="0" y="5362427"/>
        <a:ext cx="12115800" cy="53595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A310FD-265A-47FE-A330-D4B436131129}"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7AFA9-D8C2-4959-80AC-0703004DA057}" type="slidenum">
              <a:rPr lang="en-US" smtClean="0"/>
              <a:t>‹#›</a:t>
            </a:fld>
            <a:endParaRPr lang="en-US"/>
          </a:p>
        </p:txBody>
      </p:sp>
    </p:spTree>
    <p:extLst>
      <p:ext uri="{BB962C8B-B14F-4D97-AF65-F5344CB8AC3E}">
        <p14:creationId xmlns:p14="http://schemas.microsoft.com/office/powerpoint/2010/main" val="3276359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37AFA9-D8C2-4959-80AC-0703004DA057}" type="slidenum">
              <a:rPr lang="en-US" smtClean="0"/>
              <a:t>6</a:t>
            </a:fld>
            <a:endParaRPr lang="en-US"/>
          </a:p>
        </p:txBody>
      </p:sp>
    </p:spTree>
    <p:extLst>
      <p:ext uri="{BB962C8B-B14F-4D97-AF65-F5344CB8AC3E}">
        <p14:creationId xmlns:p14="http://schemas.microsoft.com/office/powerpoint/2010/main" val="138459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37AFA9-D8C2-4959-80AC-0703004DA057}" type="slidenum">
              <a:rPr lang="en-US" smtClean="0"/>
              <a:t>49</a:t>
            </a:fld>
            <a:endParaRPr lang="en-US"/>
          </a:p>
        </p:txBody>
      </p:sp>
    </p:spTree>
    <p:extLst>
      <p:ext uri="{BB962C8B-B14F-4D97-AF65-F5344CB8AC3E}">
        <p14:creationId xmlns:p14="http://schemas.microsoft.com/office/powerpoint/2010/main" val="3944936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37AFA9-D8C2-4959-80AC-0703004DA057}" type="slidenum">
              <a:rPr lang="en-US" smtClean="0"/>
              <a:t>72</a:t>
            </a:fld>
            <a:endParaRPr lang="en-US"/>
          </a:p>
        </p:txBody>
      </p:sp>
    </p:spTree>
    <p:extLst>
      <p:ext uri="{BB962C8B-B14F-4D97-AF65-F5344CB8AC3E}">
        <p14:creationId xmlns:p14="http://schemas.microsoft.com/office/powerpoint/2010/main" val="918789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B3FF8-5725-2BB2-040C-191EC1D016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D5BF49-719A-7FAB-B51D-CA039857B9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540E12-9FE5-88E9-2B58-11C48307AC2E}"/>
              </a:ext>
            </a:extLst>
          </p:cNvPr>
          <p:cNvSpPr>
            <a:spLocks noGrp="1"/>
          </p:cNvSpPr>
          <p:nvPr>
            <p:ph type="dt" sz="half" idx="10"/>
          </p:nvPr>
        </p:nvSpPr>
        <p:spPr/>
        <p:txBody>
          <a:bodyPr/>
          <a:lstStyle/>
          <a:p>
            <a:fld id="{82B0D324-97D6-439E-838D-D84C4D5234D9}" type="datetimeFigureOut">
              <a:rPr lang="en-US" smtClean="0"/>
              <a:t>3/8/2024</a:t>
            </a:fld>
            <a:endParaRPr lang="en-US"/>
          </a:p>
        </p:txBody>
      </p:sp>
      <p:sp>
        <p:nvSpPr>
          <p:cNvPr id="5" name="Footer Placeholder 4">
            <a:extLst>
              <a:ext uri="{FF2B5EF4-FFF2-40B4-BE49-F238E27FC236}">
                <a16:creationId xmlns:a16="http://schemas.microsoft.com/office/drawing/2014/main" id="{6E2E00E8-AE1B-4941-1F8F-65835F653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616D43-937A-3229-3A9F-2C1E3FF2DCD0}"/>
              </a:ext>
            </a:extLst>
          </p:cNvPr>
          <p:cNvSpPr>
            <a:spLocks noGrp="1"/>
          </p:cNvSpPr>
          <p:nvPr>
            <p:ph type="sldNum" sz="quarter" idx="12"/>
          </p:nvPr>
        </p:nvSpPr>
        <p:spPr/>
        <p:txBody>
          <a:bodyPr/>
          <a:lstStyle/>
          <a:p>
            <a:fld id="{8D50348D-67C6-416A-B96A-958F3E15C5DA}" type="slidenum">
              <a:rPr lang="en-US" smtClean="0"/>
              <a:t>‹#›</a:t>
            </a:fld>
            <a:endParaRPr lang="en-US"/>
          </a:p>
        </p:txBody>
      </p:sp>
    </p:spTree>
    <p:extLst>
      <p:ext uri="{BB962C8B-B14F-4D97-AF65-F5344CB8AC3E}">
        <p14:creationId xmlns:p14="http://schemas.microsoft.com/office/powerpoint/2010/main" val="4207859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A989A-E1E7-EB3F-F0A9-13EDCF0324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F9B43F-79C0-34B8-3344-506C6431E9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C74493-9383-7DF9-D401-CB16FAE7C5EA}"/>
              </a:ext>
            </a:extLst>
          </p:cNvPr>
          <p:cNvSpPr>
            <a:spLocks noGrp="1"/>
          </p:cNvSpPr>
          <p:nvPr>
            <p:ph type="dt" sz="half" idx="10"/>
          </p:nvPr>
        </p:nvSpPr>
        <p:spPr/>
        <p:txBody>
          <a:bodyPr/>
          <a:lstStyle/>
          <a:p>
            <a:fld id="{82B0D324-97D6-439E-838D-D84C4D5234D9}" type="datetimeFigureOut">
              <a:rPr lang="en-US" smtClean="0"/>
              <a:t>3/8/2024</a:t>
            </a:fld>
            <a:endParaRPr lang="en-US"/>
          </a:p>
        </p:txBody>
      </p:sp>
      <p:sp>
        <p:nvSpPr>
          <p:cNvPr id="5" name="Footer Placeholder 4">
            <a:extLst>
              <a:ext uri="{FF2B5EF4-FFF2-40B4-BE49-F238E27FC236}">
                <a16:creationId xmlns:a16="http://schemas.microsoft.com/office/drawing/2014/main" id="{E6084659-F3C2-2DF8-8198-06249D5374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FE84B5-B8EC-23EB-995C-6E8BFB9FA042}"/>
              </a:ext>
            </a:extLst>
          </p:cNvPr>
          <p:cNvSpPr>
            <a:spLocks noGrp="1"/>
          </p:cNvSpPr>
          <p:nvPr>
            <p:ph type="sldNum" sz="quarter" idx="12"/>
          </p:nvPr>
        </p:nvSpPr>
        <p:spPr/>
        <p:txBody>
          <a:bodyPr/>
          <a:lstStyle/>
          <a:p>
            <a:fld id="{8D50348D-67C6-416A-B96A-958F3E15C5DA}" type="slidenum">
              <a:rPr lang="en-US" smtClean="0"/>
              <a:t>‹#›</a:t>
            </a:fld>
            <a:endParaRPr lang="en-US"/>
          </a:p>
        </p:txBody>
      </p:sp>
    </p:spTree>
    <p:extLst>
      <p:ext uri="{BB962C8B-B14F-4D97-AF65-F5344CB8AC3E}">
        <p14:creationId xmlns:p14="http://schemas.microsoft.com/office/powerpoint/2010/main" val="1494547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98A5C-50A2-E7D0-DBB8-8A9F61D9A6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1102D5-536D-C81C-31E7-996BE5B0C9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A90631-3AF7-108F-1DA4-FA6315952B59}"/>
              </a:ext>
            </a:extLst>
          </p:cNvPr>
          <p:cNvSpPr>
            <a:spLocks noGrp="1"/>
          </p:cNvSpPr>
          <p:nvPr>
            <p:ph type="dt" sz="half" idx="10"/>
          </p:nvPr>
        </p:nvSpPr>
        <p:spPr/>
        <p:txBody>
          <a:bodyPr/>
          <a:lstStyle/>
          <a:p>
            <a:fld id="{82B0D324-97D6-439E-838D-D84C4D5234D9}" type="datetimeFigureOut">
              <a:rPr lang="en-US" smtClean="0"/>
              <a:t>3/8/2024</a:t>
            </a:fld>
            <a:endParaRPr lang="en-US"/>
          </a:p>
        </p:txBody>
      </p:sp>
      <p:sp>
        <p:nvSpPr>
          <p:cNvPr id="5" name="Footer Placeholder 4">
            <a:extLst>
              <a:ext uri="{FF2B5EF4-FFF2-40B4-BE49-F238E27FC236}">
                <a16:creationId xmlns:a16="http://schemas.microsoft.com/office/drawing/2014/main" id="{7E61EF11-620B-70A9-B4C4-C7ED8B3C8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647B97-B3B5-29B8-5C5B-D984D0D5A15A}"/>
              </a:ext>
            </a:extLst>
          </p:cNvPr>
          <p:cNvSpPr>
            <a:spLocks noGrp="1"/>
          </p:cNvSpPr>
          <p:nvPr>
            <p:ph type="sldNum" sz="quarter" idx="12"/>
          </p:nvPr>
        </p:nvSpPr>
        <p:spPr/>
        <p:txBody>
          <a:bodyPr/>
          <a:lstStyle/>
          <a:p>
            <a:fld id="{8D50348D-67C6-416A-B96A-958F3E15C5DA}" type="slidenum">
              <a:rPr lang="en-US" smtClean="0"/>
              <a:t>‹#›</a:t>
            </a:fld>
            <a:endParaRPr lang="en-US"/>
          </a:p>
        </p:txBody>
      </p:sp>
    </p:spTree>
    <p:extLst>
      <p:ext uri="{BB962C8B-B14F-4D97-AF65-F5344CB8AC3E}">
        <p14:creationId xmlns:p14="http://schemas.microsoft.com/office/powerpoint/2010/main" val="3919808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5C4B1-F998-BFC8-9ADD-0AC3257B8B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6410E5-252D-92D8-2A86-F2EBC452B5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4BCEBD-969B-EED9-E1D3-CA9AA237CBFF}"/>
              </a:ext>
            </a:extLst>
          </p:cNvPr>
          <p:cNvSpPr>
            <a:spLocks noGrp="1"/>
          </p:cNvSpPr>
          <p:nvPr>
            <p:ph type="dt" sz="half" idx="10"/>
          </p:nvPr>
        </p:nvSpPr>
        <p:spPr/>
        <p:txBody>
          <a:bodyPr/>
          <a:lstStyle/>
          <a:p>
            <a:fld id="{82B0D324-97D6-439E-838D-D84C4D5234D9}" type="datetimeFigureOut">
              <a:rPr lang="en-US" smtClean="0"/>
              <a:t>3/8/2024</a:t>
            </a:fld>
            <a:endParaRPr lang="en-US"/>
          </a:p>
        </p:txBody>
      </p:sp>
      <p:sp>
        <p:nvSpPr>
          <p:cNvPr id="5" name="Footer Placeholder 4">
            <a:extLst>
              <a:ext uri="{FF2B5EF4-FFF2-40B4-BE49-F238E27FC236}">
                <a16:creationId xmlns:a16="http://schemas.microsoft.com/office/drawing/2014/main" id="{DEA13306-1EAC-8FF8-2F7E-8A357332C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7B5D-BB5A-93A6-2C51-0C21CADAB2E1}"/>
              </a:ext>
            </a:extLst>
          </p:cNvPr>
          <p:cNvSpPr>
            <a:spLocks noGrp="1"/>
          </p:cNvSpPr>
          <p:nvPr>
            <p:ph type="sldNum" sz="quarter" idx="12"/>
          </p:nvPr>
        </p:nvSpPr>
        <p:spPr/>
        <p:txBody>
          <a:bodyPr/>
          <a:lstStyle/>
          <a:p>
            <a:fld id="{8D50348D-67C6-416A-B96A-958F3E15C5DA}" type="slidenum">
              <a:rPr lang="en-US" smtClean="0"/>
              <a:t>‹#›</a:t>
            </a:fld>
            <a:endParaRPr lang="en-US"/>
          </a:p>
        </p:txBody>
      </p:sp>
    </p:spTree>
    <p:extLst>
      <p:ext uri="{BB962C8B-B14F-4D97-AF65-F5344CB8AC3E}">
        <p14:creationId xmlns:p14="http://schemas.microsoft.com/office/powerpoint/2010/main" val="3653721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41A85-15A7-1500-58CF-F6C464568A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B5E905-DECE-43BA-C4E6-2B43B00456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A0BA90-C044-F2A3-62C7-46E465AF22FD}"/>
              </a:ext>
            </a:extLst>
          </p:cNvPr>
          <p:cNvSpPr>
            <a:spLocks noGrp="1"/>
          </p:cNvSpPr>
          <p:nvPr>
            <p:ph type="dt" sz="half" idx="10"/>
          </p:nvPr>
        </p:nvSpPr>
        <p:spPr/>
        <p:txBody>
          <a:bodyPr/>
          <a:lstStyle/>
          <a:p>
            <a:fld id="{82B0D324-97D6-439E-838D-D84C4D5234D9}" type="datetimeFigureOut">
              <a:rPr lang="en-US" smtClean="0"/>
              <a:t>3/8/2024</a:t>
            </a:fld>
            <a:endParaRPr lang="en-US"/>
          </a:p>
        </p:txBody>
      </p:sp>
      <p:sp>
        <p:nvSpPr>
          <p:cNvPr id="5" name="Footer Placeholder 4">
            <a:extLst>
              <a:ext uri="{FF2B5EF4-FFF2-40B4-BE49-F238E27FC236}">
                <a16:creationId xmlns:a16="http://schemas.microsoft.com/office/drawing/2014/main" id="{3D051433-DA4C-D2F5-59FF-01CD703620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BF48D7-F010-917B-A574-845BF74CF7B3}"/>
              </a:ext>
            </a:extLst>
          </p:cNvPr>
          <p:cNvSpPr>
            <a:spLocks noGrp="1"/>
          </p:cNvSpPr>
          <p:nvPr>
            <p:ph type="sldNum" sz="quarter" idx="12"/>
          </p:nvPr>
        </p:nvSpPr>
        <p:spPr/>
        <p:txBody>
          <a:bodyPr/>
          <a:lstStyle/>
          <a:p>
            <a:fld id="{8D50348D-67C6-416A-B96A-958F3E15C5DA}" type="slidenum">
              <a:rPr lang="en-US" smtClean="0"/>
              <a:t>‹#›</a:t>
            </a:fld>
            <a:endParaRPr lang="en-US"/>
          </a:p>
        </p:txBody>
      </p:sp>
    </p:spTree>
    <p:extLst>
      <p:ext uri="{BB962C8B-B14F-4D97-AF65-F5344CB8AC3E}">
        <p14:creationId xmlns:p14="http://schemas.microsoft.com/office/powerpoint/2010/main" val="3634599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4B05B-1F01-BD0E-4135-94C390D9F4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EDAF8A-14CB-F632-7B56-7D8AB2634F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789839-47C8-7F5E-2A96-E840A1E4C9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E5E778-0662-9F72-98AF-2F89CC6C2045}"/>
              </a:ext>
            </a:extLst>
          </p:cNvPr>
          <p:cNvSpPr>
            <a:spLocks noGrp="1"/>
          </p:cNvSpPr>
          <p:nvPr>
            <p:ph type="dt" sz="half" idx="10"/>
          </p:nvPr>
        </p:nvSpPr>
        <p:spPr/>
        <p:txBody>
          <a:bodyPr/>
          <a:lstStyle/>
          <a:p>
            <a:fld id="{82B0D324-97D6-439E-838D-D84C4D5234D9}" type="datetimeFigureOut">
              <a:rPr lang="en-US" smtClean="0"/>
              <a:t>3/8/2024</a:t>
            </a:fld>
            <a:endParaRPr lang="en-US"/>
          </a:p>
        </p:txBody>
      </p:sp>
      <p:sp>
        <p:nvSpPr>
          <p:cNvPr id="6" name="Footer Placeholder 5">
            <a:extLst>
              <a:ext uri="{FF2B5EF4-FFF2-40B4-BE49-F238E27FC236}">
                <a16:creationId xmlns:a16="http://schemas.microsoft.com/office/drawing/2014/main" id="{85D17323-C6A6-F896-0355-4C2AFF163B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40E3E1-070A-CB16-4B68-7874A531209C}"/>
              </a:ext>
            </a:extLst>
          </p:cNvPr>
          <p:cNvSpPr>
            <a:spLocks noGrp="1"/>
          </p:cNvSpPr>
          <p:nvPr>
            <p:ph type="sldNum" sz="quarter" idx="12"/>
          </p:nvPr>
        </p:nvSpPr>
        <p:spPr/>
        <p:txBody>
          <a:bodyPr/>
          <a:lstStyle/>
          <a:p>
            <a:fld id="{8D50348D-67C6-416A-B96A-958F3E15C5DA}" type="slidenum">
              <a:rPr lang="en-US" smtClean="0"/>
              <a:t>‹#›</a:t>
            </a:fld>
            <a:endParaRPr lang="en-US"/>
          </a:p>
        </p:txBody>
      </p:sp>
    </p:spTree>
    <p:extLst>
      <p:ext uri="{BB962C8B-B14F-4D97-AF65-F5344CB8AC3E}">
        <p14:creationId xmlns:p14="http://schemas.microsoft.com/office/powerpoint/2010/main" val="3610541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D2557-5818-0FCA-2829-F74D6580DA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49FDF-F544-E5CB-A0C9-571EC2D73E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E57552-A108-3DEF-3DFB-11F67747AE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4C23B1-5016-9BE7-B253-0E24D0A2FD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6A9D50-9226-6F8E-D3AD-5F8C4130E2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1BF67A-56FF-01A2-9A89-6DED05062F61}"/>
              </a:ext>
            </a:extLst>
          </p:cNvPr>
          <p:cNvSpPr>
            <a:spLocks noGrp="1"/>
          </p:cNvSpPr>
          <p:nvPr>
            <p:ph type="dt" sz="half" idx="10"/>
          </p:nvPr>
        </p:nvSpPr>
        <p:spPr/>
        <p:txBody>
          <a:bodyPr/>
          <a:lstStyle/>
          <a:p>
            <a:fld id="{82B0D324-97D6-439E-838D-D84C4D5234D9}" type="datetimeFigureOut">
              <a:rPr lang="en-US" smtClean="0"/>
              <a:t>3/8/2024</a:t>
            </a:fld>
            <a:endParaRPr lang="en-US"/>
          </a:p>
        </p:txBody>
      </p:sp>
      <p:sp>
        <p:nvSpPr>
          <p:cNvPr id="8" name="Footer Placeholder 7">
            <a:extLst>
              <a:ext uri="{FF2B5EF4-FFF2-40B4-BE49-F238E27FC236}">
                <a16:creationId xmlns:a16="http://schemas.microsoft.com/office/drawing/2014/main" id="{BC45F007-EAF5-6810-33B8-1508D06B0D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3781E0-418F-618C-9C32-9747B18C66D4}"/>
              </a:ext>
            </a:extLst>
          </p:cNvPr>
          <p:cNvSpPr>
            <a:spLocks noGrp="1"/>
          </p:cNvSpPr>
          <p:nvPr>
            <p:ph type="sldNum" sz="quarter" idx="12"/>
          </p:nvPr>
        </p:nvSpPr>
        <p:spPr/>
        <p:txBody>
          <a:bodyPr/>
          <a:lstStyle/>
          <a:p>
            <a:fld id="{8D50348D-67C6-416A-B96A-958F3E15C5DA}" type="slidenum">
              <a:rPr lang="en-US" smtClean="0"/>
              <a:t>‹#›</a:t>
            </a:fld>
            <a:endParaRPr lang="en-US"/>
          </a:p>
        </p:txBody>
      </p:sp>
    </p:spTree>
    <p:extLst>
      <p:ext uri="{BB962C8B-B14F-4D97-AF65-F5344CB8AC3E}">
        <p14:creationId xmlns:p14="http://schemas.microsoft.com/office/powerpoint/2010/main" val="1999265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0820A-7C48-D8E0-378A-94832B12AE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D2C0F1-5525-0624-25B1-EED1079E3E3C}"/>
              </a:ext>
            </a:extLst>
          </p:cNvPr>
          <p:cNvSpPr>
            <a:spLocks noGrp="1"/>
          </p:cNvSpPr>
          <p:nvPr>
            <p:ph type="dt" sz="half" idx="10"/>
          </p:nvPr>
        </p:nvSpPr>
        <p:spPr/>
        <p:txBody>
          <a:bodyPr/>
          <a:lstStyle/>
          <a:p>
            <a:fld id="{82B0D324-97D6-439E-838D-D84C4D5234D9}" type="datetimeFigureOut">
              <a:rPr lang="en-US" smtClean="0"/>
              <a:t>3/8/2024</a:t>
            </a:fld>
            <a:endParaRPr lang="en-US"/>
          </a:p>
        </p:txBody>
      </p:sp>
      <p:sp>
        <p:nvSpPr>
          <p:cNvPr id="4" name="Footer Placeholder 3">
            <a:extLst>
              <a:ext uri="{FF2B5EF4-FFF2-40B4-BE49-F238E27FC236}">
                <a16:creationId xmlns:a16="http://schemas.microsoft.com/office/drawing/2014/main" id="{7FF9AD9C-5C34-372D-4F4C-385A8F5152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131A93-E74A-7A89-6F10-B0E7E9196179}"/>
              </a:ext>
            </a:extLst>
          </p:cNvPr>
          <p:cNvSpPr>
            <a:spLocks noGrp="1"/>
          </p:cNvSpPr>
          <p:nvPr>
            <p:ph type="sldNum" sz="quarter" idx="12"/>
          </p:nvPr>
        </p:nvSpPr>
        <p:spPr/>
        <p:txBody>
          <a:bodyPr/>
          <a:lstStyle/>
          <a:p>
            <a:fld id="{8D50348D-67C6-416A-B96A-958F3E15C5DA}" type="slidenum">
              <a:rPr lang="en-US" smtClean="0"/>
              <a:t>‹#›</a:t>
            </a:fld>
            <a:endParaRPr lang="en-US"/>
          </a:p>
        </p:txBody>
      </p:sp>
    </p:spTree>
    <p:extLst>
      <p:ext uri="{BB962C8B-B14F-4D97-AF65-F5344CB8AC3E}">
        <p14:creationId xmlns:p14="http://schemas.microsoft.com/office/powerpoint/2010/main" val="4041388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8FB76-3F5D-B791-C7C1-B62C543A57A5}"/>
              </a:ext>
            </a:extLst>
          </p:cNvPr>
          <p:cNvSpPr>
            <a:spLocks noGrp="1"/>
          </p:cNvSpPr>
          <p:nvPr>
            <p:ph type="dt" sz="half" idx="10"/>
          </p:nvPr>
        </p:nvSpPr>
        <p:spPr/>
        <p:txBody>
          <a:bodyPr/>
          <a:lstStyle/>
          <a:p>
            <a:fld id="{82B0D324-97D6-439E-838D-D84C4D5234D9}" type="datetimeFigureOut">
              <a:rPr lang="en-US" smtClean="0"/>
              <a:t>3/8/2024</a:t>
            </a:fld>
            <a:endParaRPr lang="en-US"/>
          </a:p>
        </p:txBody>
      </p:sp>
      <p:sp>
        <p:nvSpPr>
          <p:cNvPr id="3" name="Footer Placeholder 2">
            <a:extLst>
              <a:ext uri="{FF2B5EF4-FFF2-40B4-BE49-F238E27FC236}">
                <a16:creationId xmlns:a16="http://schemas.microsoft.com/office/drawing/2014/main" id="{A1CBFF68-3E1B-7A35-1A04-626C495E79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597E9E-9B47-96F8-5BDA-3E193DCDA040}"/>
              </a:ext>
            </a:extLst>
          </p:cNvPr>
          <p:cNvSpPr>
            <a:spLocks noGrp="1"/>
          </p:cNvSpPr>
          <p:nvPr>
            <p:ph type="sldNum" sz="quarter" idx="12"/>
          </p:nvPr>
        </p:nvSpPr>
        <p:spPr/>
        <p:txBody>
          <a:bodyPr/>
          <a:lstStyle/>
          <a:p>
            <a:fld id="{8D50348D-67C6-416A-B96A-958F3E15C5DA}" type="slidenum">
              <a:rPr lang="en-US" smtClean="0"/>
              <a:t>‹#›</a:t>
            </a:fld>
            <a:endParaRPr lang="en-US"/>
          </a:p>
        </p:txBody>
      </p:sp>
    </p:spTree>
    <p:extLst>
      <p:ext uri="{BB962C8B-B14F-4D97-AF65-F5344CB8AC3E}">
        <p14:creationId xmlns:p14="http://schemas.microsoft.com/office/powerpoint/2010/main" val="1240503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C9F5-2BC8-DDB7-F3D8-E9D7261879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69E4E1-B969-C165-C37B-16F8767288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434148-DC2F-AFA1-B5CF-A817FA7F30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A943FD-B84B-B01B-1937-5AAB340BAC0C}"/>
              </a:ext>
            </a:extLst>
          </p:cNvPr>
          <p:cNvSpPr>
            <a:spLocks noGrp="1"/>
          </p:cNvSpPr>
          <p:nvPr>
            <p:ph type="dt" sz="half" idx="10"/>
          </p:nvPr>
        </p:nvSpPr>
        <p:spPr/>
        <p:txBody>
          <a:bodyPr/>
          <a:lstStyle/>
          <a:p>
            <a:fld id="{82B0D324-97D6-439E-838D-D84C4D5234D9}" type="datetimeFigureOut">
              <a:rPr lang="en-US" smtClean="0"/>
              <a:t>3/8/2024</a:t>
            </a:fld>
            <a:endParaRPr lang="en-US"/>
          </a:p>
        </p:txBody>
      </p:sp>
      <p:sp>
        <p:nvSpPr>
          <p:cNvPr id="6" name="Footer Placeholder 5">
            <a:extLst>
              <a:ext uri="{FF2B5EF4-FFF2-40B4-BE49-F238E27FC236}">
                <a16:creationId xmlns:a16="http://schemas.microsoft.com/office/drawing/2014/main" id="{E752E499-D205-50C2-FA73-39BBD37F50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6D2A34-65F9-6FF1-90C5-F93F771E5DD1}"/>
              </a:ext>
            </a:extLst>
          </p:cNvPr>
          <p:cNvSpPr>
            <a:spLocks noGrp="1"/>
          </p:cNvSpPr>
          <p:nvPr>
            <p:ph type="sldNum" sz="quarter" idx="12"/>
          </p:nvPr>
        </p:nvSpPr>
        <p:spPr/>
        <p:txBody>
          <a:bodyPr/>
          <a:lstStyle/>
          <a:p>
            <a:fld id="{8D50348D-67C6-416A-B96A-958F3E15C5DA}" type="slidenum">
              <a:rPr lang="en-US" smtClean="0"/>
              <a:t>‹#›</a:t>
            </a:fld>
            <a:endParaRPr lang="en-US"/>
          </a:p>
        </p:txBody>
      </p:sp>
    </p:spTree>
    <p:extLst>
      <p:ext uri="{BB962C8B-B14F-4D97-AF65-F5344CB8AC3E}">
        <p14:creationId xmlns:p14="http://schemas.microsoft.com/office/powerpoint/2010/main" val="94473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7B26D-A26B-1B8A-1EDD-4514F882C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645A68-B33C-E992-F2D9-7EEA4992BF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69CF10-7419-618B-B12F-47A8E8BF60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2FAE2B-B392-69B0-9D80-7CEF8D8E7229}"/>
              </a:ext>
            </a:extLst>
          </p:cNvPr>
          <p:cNvSpPr>
            <a:spLocks noGrp="1"/>
          </p:cNvSpPr>
          <p:nvPr>
            <p:ph type="dt" sz="half" idx="10"/>
          </p:nvPr>
        </p:nvSpPr>
        <p:spPr/>
        <p:txBody>
          <a:bodyPr/>
          <a:lstStyle/>
          <a:p>
            <a:fld id="{82B0D324-97D6-439E-838D-D84C4D5234D9}" type="datetimeFigureOut">
              <a:rPr lang="en-US" smtClean="0"/>
              <a:t>3/8/2024</a:t>
            </a:fld>
            <a:endParaRPr lang="en-US"/>
          </a:p>
        </p:txBody>
      </p:sp>
      <p:sp>
        <p:nvSpPr>
          <p:cNvPr id="6" name="Footer Placeholder 5">
            <a:extLst>
              <a:ext uri="{FF2B5EF4-FFF2-40B4-BE49-F238E27FC236}">
                <a16:creationId xmlns:a16="http://schemas.microsoft.com/office/drawing/2014/main" id="{6E723F08-9566-19A4-2CEA-86710217CF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71ABE2-1CE5-E125-164B-E3D72267C22D}"/>
              </a:ext>
            </a:extLst>
          </p:cNvPr>
          <p:cNvSpPr>
            <a:spLocks noGrp="1"/>
          </p:cNvSpPr>
          <p:nvPr>
            <p:ph type="sldNum" sz="quarter" idx="12"/>
          </p:nvPr>
        </p:nvSpPr>
        <p:spPr/>
        <p:txBody>
          <a:bodyPr/>
          <a:lstStyle/>
          <a:p>
            <a:fld id="{8D50348D-67C6-416A-B96A-958F3E15C5DA}" type="slidenum">
              <a:rPr lang="en-US" smtClean="0"/>
              <a:t>‹#›</a:t>
            </a:fld>
            <a:endParaRPr lang="en-US"/>
          </a:p>
        </p:txBody>
      </p:sp>
    </p:spTree>
    <p:extLst>
      <p:ext uri="{BB962C8B-B14F-4D97-AF65-F5344CB8AC3E}">
        <p14:creationId xmlns:p14="http://schemas.microsoft.com/office/powerpoint/2010/main" val="1541213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40BD44-8110-5C3C-BE51-1C0ADC0C39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7A918C-AF99-E097-3412-A99356D38A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9F6245-4FF5-2817-DA89-66A73708BD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B0D324-97D6-439E-838D-D84C4D5234D9}" type="datetimeFigureOut">
              <a:rPr lang="en-US" smtClean="0"/>
              <a:t>3/8/2024</a:t>
            </a:fld>
            <a:endParaRPr lang="en-US"/>
          </a:p>
        </p:txBody>
      </p:sp>
      <p:sp>
        <p:nvSpPr>
          <p:cNvPr id="5" name="Footer Placeholder 4">
            <a:extLst>
              <a:ext uri="{FF2B5EF4-FFF2-40B4-BE49-F238E27FC236}">
                <a16:creationId xmlns:a16="http://schemas.microsoft.com/office/drawing/2014/main" id="{70E1180A-76AD-5777-4877-BFC26F2331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3E6D8F-1D37-AFCF-E7CF-4F13CF5B14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50348D-67C6-416A-B96A-958F3E15C5DA}" type="slidenum">
              <a:rPr lang="en-US" smtClean="0"/>
              <a:t>‹#›</a:t>
            </a:fld>
            <a:endParaRPr lang="en-US"/>
          </a:p>
        </p:txBody>
      </p:sp>
    </p:spTree>
    <p:extLst>
      <p:ext uri="{BB962C8B-B14F-4D97-AF65-F5344CB8AC3E}">
        <p14:creationId xmlns:p14="http://schemas.microsoft.com/office/powerpoint/2010/main" val="4139086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2.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18.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14.svg" /><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2.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 /><Relationship Id="rId2" Type="http://schemas.openxmlformats.org/officeDocument/2006/relationships/diagramData" Target="../diagrams/data3.xml" /><Relationship Id="rId1" Type="http://schemas.openxmlformats.org/officeDocument/2006/relationships/slideLayout" Target="../slideLayouts/slideLayout2.xml" /><Relationship Id="rId6" Type="http://schemas.microsoft.com/office/2007/relationships/diagramDrawing" Target="../diagrams/drawing3.xml" /><Relationship Id="rId5" Type="http://schemas.openxmlformats.org/officeDocument/2006/relationships/diagramColors" Target="../diagrams/colors3.xml" /><Relationship Id="rId4" Type="http://schemas.openxmlformats.org/officeDocument/2006/relationships/diagramQuickStyle" Target="../diagrams/quickStyle3.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3.svg" /><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24.jpeg"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2" Type="http://schemas.openxmlformats.org/officeDocument/2006/relationships/image" Target="../media/image25.jpeg"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3" Type="http://schemas.openxmlformats.org/officeDocument/2006/relationships/image" Target="../media/image27.jpeg" /><Relationship Id="rId2" Type="http://schemas.openxmlformats.org/officeDocument/2006/relationships/hyperlink" Target="https://www.geeksforgeeks.org/precision-and-recall-in-information-retrieval/" TargetMode="External"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2" Type="http://schemas.openxmlformats.org/officeDocument/2006/relationships/image" Target="../media/image38.jpeg"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2" Type="http://schemas.openxmlformats.org/officeDocument/2006/relationships/image" Target="../media/image39.jpeg" /><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2" Type="http://schemas.openxmlformats.org/officeDocument/2006/relationships/image" Target="../media/image40.jpeg" /><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2" Type="http://schemas.openxmlformats.org/officeDocument/2006/relationships/image" Target="../media/image41.jpeg" /><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2" Type="http://schemas.openxmlformats.org/officeDocument/2006/relationships/image" Target="../media/image42.jpeg" /><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2" Type="http://schemas.openxmlformats.org/officeDocument/2006/relationships/image" Target="../media/image43.jpeg" /><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2" Type="http://schemas.openxmlformats.org/officeDocument/2006/relationships/image" Target="../media/image44.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2" Type="http://schemas.openxmlformats.org/officeDocument/2006/relationships/image" Target="../media/image45.png" /><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image" Target="../media/image46.png" /><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4.xml" /><Relationship Id="rId2" Type="http://schemas.openxmlformats.org/officeDocument/2006/relationships/diagramData" Target="../diagrams/data4.xml" /><Relationship Id="rId1" Type="http://schemas.openxmlformats.org/officeDocument/2006/relationships/slideLayout" Target="../slideLayouts/slideLayout2.xml" /><Relationship Id="rId6" Type="http://schemas.microsoft.com/office/2007/relationships/diagramDrawing" Target="../diagrams/drawing4.xml" /><Relationship Id="rId5" Type="http://schemas.openxmlformats.org/officeDocument/2006/relationships/diagramColors" Target="../diagrams/colors4.xml" /><Relationship Id="rId4" Type="http://schemas.openxmlformats.org/officeDocument/2006/relationships/diagramQuickStyle" Target="../diagrams/quickStyle4.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8" name="Rectangle 137">
            <a:extLst>
              <a:ext uri="{FF2B5EF4-FFF2-40B4-BE49-F238E27FC236}">
                <a16:creationId xmlns:a16="http://schemas.microsoft.com/office/drawing/2014/main" id="{A0A2B7F3-65A0-4CC5-8310-3252C59E0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609D2B-7360-1957-5E26-0CACEA70F4D7}"/>
              </a:ext>
            </a:extLst>
          </p:cNvPr>
          <p:cNvSpPr>
            <a:spLocks noGrp="1"/>
          </p:cNvSpPr>
          <p:nvPr>
            <p:ph type="ctrTitle"/>
          </p:nvPr>
        </p:nvSpPr>
        <p:spPr>
          <a:xfrm>
            <a:off x="778933" y="4282006"/>
            <a:ext cx="10574867" cy="950393"/>
          </a:xfrm>
        </p:spPr>
        <p:txBody>
          <a:bodyPr>
            <a:normAutofit/>
          </a:bodyPr>
          <a:lstStyle/>
          <a:p>
            <a:r>
              <a:rPr lang="en-US" sz="3700">
                <a:solidFill>
                  <a:schemeClr val="accent1"/>
                </a:solidFill>
              </a:rPr>
              <a:t>ABHAY KUMAR </a:t>
            </a:r>
          </a:p>
        </p:txBody>
      </p:sp>
      <p:sp>
        <p:nvSpPr>
          <p:cNvPr id="3" name="Subtitle 2">
            <a:extLst>
              <a:ext uri="{FF2B5EF4-FFF2-40B4-BE49-F238E27FC236}">
                <a16:creationId xmlns:a16="http://schemas.microsoft.com/office/drawing/2014/main" id="{DC366D72-7A33-2A81-09EF-71A4C483C6DE}"/>
              </a:ext>
            </a:extLst>
          </p:cNvPr>
          <p:cNvSpPr>
            <a:spLocks noGrp="1"/>
          </p:cNvSpPr>
          <p:nvPr>
            <p:ph type="subTitle" idx="1"/>
          </p:nvPr>
        </p:nvSpPr>
        <p:spPr>
          <a:xfrm>
            <a:off x="838200" y="5629274"/>
            <a:ext cx="10515600" cy="1228726"/>
          </a:xfrm>
        </p:spPr>
        <p:txBody>
          <a:bodyPr>
            <a:normAutofit lnSpcReduction="10000"/>
          </a:bodyPr>
          <a:lstStyle/>
          <a:p>
            <a:r>
              <a:rPr lang="en-US">
                <a:solidFill>
                  <a:schemeClr val="accent1"/>
                </a:solidFill>
              </a:rPr>
              <a:t>REGISTRATION NUMBER : (42310001)</a:t>
            </a:r>
          </a:p>
          <a:p>
            <a:r>
              <a:rPr lang="en-US">
                <a:solidFill>
                  <a:schemeClr val="accent1"/>
                </a:solidFill>
              </a:rPr>
              <a:t>ROLL NUMBER : (22S315008)</a:t>
            </a:r>
          </a:p>
          <a:p>
            <a:r>
              <a:rPr lang="en-US">
                <a:solidFill>
                  <a:schemeClr val="accent1"/>
                </a:solidFill>
              </a:rPr>
              <a:t>M.E : (CSE)</a:t>
            </a:r>
          </a:p>
          <a:p>
            <a:endParaRPr lang="en-US"/>
          </a:p>
        </p:txBody>
      </p:sp>
      <p:pic>
        <p:nvPicPr>
          <p:cNvPr id="5" name="Picture 4" descr="A logo of a university&#10;&#10;Description automatically generated">
            <a:extLst>
              <a:ext uri="{FF2B5EF4-FFF2-40B4-BE49-F238E27FC236}">
                <a16:creationId xmlns:a16="http://schemas.microsoft.com/office/drawing/2014/main" id="{1A3CC078-8E94-0031-E480-7A9BF9DA889A}"/>
              </a:ext>
            </a:extLst>
          </p:cNvPr>
          <p:cNvPicPr>
            <a:picLocks noChangeAspect="1"/>
          </p:cNvPicPr>
          <p:nvPr/>
        </p:nvPicPr>
        <p:blipFill rotWithShape="1">
          <a:blip r:embed="rId2">
            <a:extLst>
              <a:ext uri="{28A0092B-C50C-407E-A947-70E740481C1C}">
                <a14:useLocalDpi xmlns:a14="http://schemas.microsoft.com/office/drawing/2010/main" val="0"/>
              </a:ext>
            </a:extLst>
          </a:blip>
          <a:srcRect t="2928" r="-2" b="16864"/>
          <a:stretch/>
        </p:blipFill>
        <p:spPr>
          <a:xfrm>
            <a:off x="1185333" y="347135"/>
            <a:ext cx="9838267" cy="3672406"/>
          </a:xfrm>
          <a:custGeom>
            <a:avLst/>
            <a:gdLst/>
            <a:ahLst/>
            <a:cxnLst/>
            <a:rect l="l" t="t" r="r" b="b"/>
            <a:pathLst>
              <a:path w="9392179" h="3672406">
                <a:moveTo>
                  <a:pt x="8328426" y="0"/>
                </a:moveTo>
                <a:cubicBezTo>
                  <a:pt x="8306669" y="212063"/>
                  <a:pt x="8209966" y="234386"/>
                  <a:pt x="8156780" y="365530"/>
                </a:cubicBezTo>
                <a:cubicBezTo>
                  <a:pt x="8193044" y="376692"/>
                  <a:pt x="8224472" y="390643"/>
                  <a:pt x="8255900" y="396224"/>
                </a:cubicBezTo>
                <a:cubicBezTo>
                  <a:pt x="8379195" y="424127"/>
                  <a:pt x="8497654" y="496675"/>
                  <a:pt x="8608861" y="619448"/>
                </a:cubicBezTo>
                <a:cubicBezTo>
                  <a:pt x="8693475" y="711528"/>
                  <a:pt x="8785341" y="750593"/>
                  <a:pt x="8877208" y="756173"/>
                </a:cubicBezTo>
                <a:cubicBezTo>
                  <a:pt x="8923141" y="758964"/>
                  <a:pt x="8971492" y="761754"/>
                  <a:pt x="9012590" y="795238"/>
                </a:cubicBezTo>
                <a:cubicBezTo>
                  <a:pt x="9053688" y="828721"/>
                  <a:pt x="9133466" y="814770"/>
                  <a:pt x="9106875" y="996140"/>
                </a:cubicBezTo>
                <a:cubicBezTo>
                  <a:pt x="9210828" y="1068688"/>
                  <a:pt x="9167313" y="1283542"/>
                  <a:pt x="9215663" y="1417476"/>
                </a:cubicBezTo>
                <a:cubicBezTo>
                  <a:pt x="9268849" y="1565363"/>
                  <a:pt x="9300277" y="1746734"/>
                  <a:pt x="9370386" y="1872297"/>
                </a:cubicBezTo>
                <a:cubicBezTo>
                  <a:pt x="9396979" y="1916942"/>
                  <a:pt x="9396979" y="1967168"/>
                  <a:pt x="9382473" y="2014603"/>
                </a:cubicBezTo>
                <a:cubicBezTo>
                  <a:pt x="9355881" y="2115054"/>
                  <a:pt x="9322035" y="2201554"/>
                  <a:pt x="9276102" y="2268521"/>
                </a:cubicBezTo>
                <a:cubicBezTo>
                  <a:pt x="9106875" y="2514068"/>
                  <a:pt x="8932811" y="2756825"/>
                  <a:pt x="8746660" y="2949356"/>
                </a:cubicBezTo>
                <a:cubicBezTo>
                  <a:pt x="8536335" y="3169790"/>
                  <a:pt x="8304251" y="3289774"/>
                  <a:pt x="8069749" y="3384644"/>
                </a:cubicBezTo>
                <a:cubicBezTo>
                  <a:pt x="7624922" y="3566014"/>
                  <a:pt x="7172842" y="3632982"/>
                  <a:pt x="6713509" y="3649724"/>
                </a:cubicBezTo>
                <a:cubicBezTo>
                  <a:pt x="6406482" y="3660885"/>
                  <a:pt x="6101872" y="3674836"/>
                  <a:pt x="5794844" y="3672046"/>
                </a:cubicBezTo>
                <a:cubicBezTo>
                  <a:pt x="5526498" y="3669256"/>
                  <a:pt x="5258151" y="3638562"/>
                  <a:pt x="4987387" y="3599498"/>
                </a:cubicBezTo>
                <a:cubicBezTo>
                  <a:pt x="4636843" y="3546482"/>
                  <a:pt x="3362799" y="3312096"/>
                  <a:pt x="2920390" y="3220016"/>
                </a:cubicBezTo>
                <a:cubicBezTo>
                  <a:pt x="2702811" y="3175371"/>
                  <a:pt x="1498875" y="2762406"/>
                  <a:pt x="1472282" y="2695438"/>
                </a:cubicBezTo>
                <a:cubicBezTo>
                  <a:pt x="1554478" y="2650793"/>
                  <a:pt x="1634257" y="2728922"/>
                  <a:pt x="1721289" y="2681487"/>
                </a:cubicBezTo>
                <a:cubicBezTo>
                  <a:pt x="1571401" y="2578245"/>
                  <a:pt x="1399756" y="2625681"/>
                  <a:pt x="1257121" y="2555923"/>
                </a:cubicBezTo>
                <a:cubicBezTo>
                  <a:pt x="1259538" y="2488955"/>
                  <a:pt x="1322394" y="2508488"/>
                  <a:pt x="1332064" y="2463843"/>
                </a:cubicBezTo>
                <a:cubicBezTo>
                  <a:pt x="1061300" y="2335488"/>
                  <a:pt x="759108" y="2341069"/>
                  <a:pt x="483508" y="2229457"/>
                </a:cubicBezTo>
                <a:cubicBezTo>
                  <a:pt x="734932" y="2184812"/>
                  <a:pt x="981521" y="2232247"/>
                  <a:pt x="1235363" y="2240618"/>
                </a:cubicBezTo>
                <a:cubicBezTo>
                  <a:pt x="1211188" y="2182021"/>
                  <a:pt x="1167672" y="2187602"/>
                  <a:pt x="1138662" y="2168069"/>
                </a:cubicBezTo>
                <a:cubicBezTo>
                  <a:pt x="1099981" y="2142957"/>
                  <a:pt x="1068553" y="2120635"/>
                  <a:pt x="1092728" y="2056458"/>
                </a:cubicBezTo>
                <a:cubicBezTo>
                  <a:pt x="1116903" y="1995071"/>
                  <a:pt x="1085475" y="1978329"/>
                  <a:pt x="1039542" y="1956007"/>
                </a:cubicBezTo>
                <a:cubicBezTo>
                  <a:pt x="923501" y="1894620"/>
                  <a:pt x="795371" y="1914152"/>
                  <a:pt x="674494" y="1894620"/>
                </a:cubicBezTo>
                <a:cubicBezTo>
                  <a:pt x="618891" y="1886249"/>
                  <a:pt x="529441" y="1900200"/>
                  <a:pt x="514936" y="1852765"/>
                </a:cubicBezTo>
                <a:cubicBezTo>
                  <a:pt x="464168" y="1699298"/>
                  <a:pt x="362631" y="1743943"/>
                  <a:pt x="268347" y="1735572"/>
                </a:cubicBezTo>
                <a:cubicBezTo>
                  <a:pt x="171646" y="1727201"/>
                  <a:pt x="152305" y="1657444"/>
                  <a:pt x="200656" y="1529089"/>
                </a:cubicBezTo>
                <a:cubicBezTo>
                  <a:pt x="149887" y="1467702"/>
                  <a:pt x="65273" y="1537459"/>
                  <a:pt x="0" y="1453750"/>
                </a:cubicBezTo>
                <a:cubicBezTo>
                  <a:pt x="502848" y="1411896"/>
                  <a:pt x="993609" y="1450960"/>
                  <a:pt x="1479534" y="1330977"/>
                </a:cubicBezTo>
                <a:cubicBezTo>
                  <a:pt x="1324812" y="1336557"/>
                  <a:pt x="1172507" y="1286332"/>
                  <a:pt x="1017784" y="1317025"/>
                </a:cubicBezTo>
                <a:cubicBezTo>
                  <a:pt x="993609" y="1322606"/>
                  <a:pt x="964599" y="1317025"/>
                  <a:pt x="940423" y="1311445"/>
                </a:cubicBezTo>
                <a:cubicBezTo>
                  <a:pt x="913830" y="1305864"/>
                  <a:pt x="889655" y="1294703"/>
                  <a:pt x="889655" y="1255638"/>
                </a:cubicBezTo>
                <a:cubicBezTo>
                  <a:pt x="889655" y="1227735"/>
                  <a:pt x="908995" y="1213784"/>
                  <a:pt x="928335" y="1202623"/>
                </a:cubicBezTo>
                <a:cubicBezTo>
                  <a:pt x="981521" y="1171929"/>
                  <a:pt x="1039542" y="1163558"/>
                  <a:pt x="1092728" y="1194252"/>
                </a:cubicBezTo>
                <a:cubicBezTo>
                  <a:pt x="1153167" y="1227735"/>
                  <a:pt x="1201518" y="1219364"/>
                  <a:pt x="1247451" y="1160768"/>
                </a:cubicBezTo>
                <a:cubicBezTo>
                  <a:pt x="1307889" y="1085430"/>
                  <a:pt x="1394920" y="1113333"/>
                  <a:pt x="1467447" y="1088220"/>
                </a:cubicBezTo>
                <a:cubicBezTo>
                  <a:pt x="1547226" y="1063107"/>
                  <a:pt x="1631840" y="1077059"/>
                  <a:pt x="1735794" y="1032414"/>
                </a:cubicBezTo>
                <a:cubicBezTo>
                  <a:pt x="1559313" y="982188"/>
                  <a:pt x="1397338" y="1057527"/>
                  <a:pt x="1218440" y="1007301"/>
                </a:cubicBezTo>
                <a:cubicBezTo>
                  <a:pt x="1290966" y="937543"/>
                  <a:pt x="1356240" y="957076"/>
                  <a:pt x="1416678" y="945914"/>
                </a:cubicBezTo>
                <a:cubicBezTo>
                  <a:pt x="1489204" y="931963"/>
                  <a:pt x="1561731" y="929172"/>
                  <a:pt x="1634257" y="915221"/>
                </a:cubicBezTo>
                <a:cubicBezTo>
                  <a:pt x="1701949" y="904060"/>
                  <a:pt x="1767223" y="884528"/>
                  <a:pt x="1834914" y="873366"/>
                </a:cubicBezTo>
                <a:cubicBezTo>
                  <a:pt x="1900187" y="862205"/>
                  <a:pt x="1967878" y="876157"/>
                  <a:pt x="2028317" y="814770"/>
                </a:cubicBezTo>
                <a:cubicBezTo>
                  <a:pt x="1863924" y="691996"/>
                  <a:pt x="1677773" y="750593"/>
                  <a:pt x="1484370" y="719899"/>
                </a:cubicBezTo>
                <a:cubicBezTo>
                  <a:pt x="1535138" y="661303"/>
                  <a:pt x="1588324" y="672464"/>
                  <a:pt x="1631840" y="655722"/>
                </a:cubicBezTo>
                <a:cubicBezTo>
                  <a:pt x="1651180" y="650142"/>
                  <a:pt x="1675355" y="650142"/>
                  <a:pt x="1682608" y="622239"/>
                </a:cubicBezTo>
                <a:cubicBezTo>
                  <a:pt x="1692278" y="585965"/>
                  <a:pt x="1670520" y="563642"/>
                  <a:pt x="1646344" y="552481"/>
                </a:cubicBezTo>
                <a:cubicBezTo>
                  <a:pt x="1537556" y="499465"/>
                  <a:pt x="1421514" y="471562"/>
                  <a:pt x="1305472" y="443659"/>
                </a:cubicBezTo>
                <a:cubicBezTo>
                  <a:pt x="1240198" y="429707"/>
                  <a:pt x="1170090" y="438078"/>
                  <a:pt x="1112068" y="393433"/>
                </a:cubicBezTo>
                <a:cubicBezTo>
                  <a:pt x="1324812" y="200902"/>
                  <a:pt x="1561731" y="237176"/>
                  <a:pt x="1801068" y="248337"/>
                </a:cubicBezTo>
                <a:cubicBezTo>
                  <a:pt x="2190293" y="265079"/>
                  <a:pt x="2579516" y="281821"/>
                  <a:pt x="2971158" y="253918"/>
                </a:cubicBezTo>
                <a:cubicBezTo>
                  <a:pt x="3287854" y="200902"/>
                  <a:pt x="3609388" y="195322"/>
                  <a:pt x="3930923" y="175789"/>
                </a:cubicBezTo>
                <a:cubicBezTo>
                  <a:pt x="4283882" y="150677"/>
                  <a:pt x="4641678" y="170209"/>
                  <a:pt x="4997057" y="172999"/>
                </a:cubicBezTo>
                <a:cubicBezTo>
                  <a:pt x="5253316" y="175789"/>
                  <a:pt x="5511992" y="200902"/>
                  <a:pt x="5768252" y="178580"/>
                </a:cubicBezTo>
                <a:cubicBezTo>
                  <a:pt x="6068027" y="153467"/>
                  <a:pt x="6372637" y="172999"/>
                  <a:pt x="6674829" y="164628"/>
                </a:cubicBezTo>
                <a:cubicBezTo>
                  <a:pt x="6810212" y="161838"/>
                  <a:pt x="6945593" y="139515"/>
                  <a:pt x="7080976" y="122774"/>
                </a:cubicBezTo>
                <a:cubicBezTo>
                  <a:pt x="7334817" y="89290"/>
                  <a:pt x="7591076" y="44645"/>
                  <a:pt x="7847336" y="58596"/>
                </a:cubicBezTo>
                <a:cubicBezTo>
                  <a:pt x="8006894" y="66967"/>
                  <a:pt x="8164034" y="66967"/>
                  <a:pt x="8328426" y="0"/>
                </a:cubicBezTo>
                <a:close/>
              </a:path>
            </a:pathLst>
          </a:custGeom>
        </p:spPr>
      </p:pic>
    </p:spTree>
    <p:extLst>
      <p:ext uri="{BB962C8B-B14F-4D97-AF65-F5344CB8AC3E}">
        <p14:creationId xmlns:p14="http://schemas.microsoft.com/office/powerpoint/2010/main" val="82245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par>
                                <p:cTn id="18" presetID="10" presetClass="entr" presetSubtype="0" fill="hold" grpId="0" nodeType="withEffect">
                                  <p:stCondLst>
                                    <p:cond delay="100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tint">
            <a:extLst>
              <a:ext uri="{FF2B5EF4-FFF2-40B4-BE49-F238E27FC236}">
                <a16:creationId xmlns:a16="http://schemas.microsoft.com/office/drawing/2014/main" id="{FB62F605-0D29-07F8-F642-DD2626C78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0"/>
            <a:ext cx="12193117"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53">
            <a:extLst>
              <a:ext uri="{FF2B5EF4-FFF2-40B4-BE49-F238E27FC236}">
                <a16:creationId xmlns:a16="http://schemas.microsoft.com/office/drawing/2014/main" id="{4C22F3F7-C4F6-C120-9D45-79509746A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0"/>
            <a:ext cx="11417531"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DE1DE1-04AE-B780-F1EE-331A2332E13F}"/>
              </a:ext>
            </a:extLst>
          </p:cNvPr>
          <p:cNvSpPr>
            <a:spLocks noGrp="1"/>
          </p:cNvSpPr>
          <p:nvPr>
            <p:ph type="title"/>
          </p:nvPr>
        </p:nvSpPr>
        <p:spPr>
          <a:xfrm>
            <a:off x="758952" y="762001"/>
            <a:ext cx="9589765" cy="1699942"/>
          </a:xfrm>
        </p:spPr>
        <p:txBody>
          <a:bodyPr>
            <a:normAutofit/>
          </a:bodyPr>
          <a:lstStyle/>
          <a:p>
            <a:r>
              <a:rPr lang="en-US" sz="4000">
                <a:solidFill>
                  <a:schemeClr val="accent1"/>
                </a:solidFill>
              </a:rPr>
              <a:t>PROPOSED SYSTEM:</a:t>
            </a:r>
          </a:p>
        </p:txBody>
      </p:sp>
      <p:sp>
        <p:nvSpPr>
          <p:cNvPr id="3" name="Content Placeholder 2">
            <a:extLst>
              <a:ext uri="{FF2B5EF4-FFF2-40B4-BE49-F238E27FC236}">
                <a16:creationId xmlns:a16="http://schemas.microsoft.com/office/drawing/2014/main" id="{AB0CDE84-811B-412F-6F5D-9C4FBC044329}"/>
              </a:ext>
            </a:extLst>
          </p:cNvPr>
          <p:cNvSpPr>
            <a:spLocks noGrp="1"/>
          </p:cNvSpPr>
          <p:nvPr>
            <p:ph idx="1"/>
          </p:nvPr>
        </p:nvSpPr>
        <p:spPr>
          <a:xfrm>
            <a:off x="758952" y="2470243"/>
            <a:ext cx="9590349" cy="3769833"/>
          </a:xfrm>
        </p:spPr>
        <p:txBody>
          <a:bodyPr anchor="ctr">
            <a:normAutofit/>
          </a:bodyPr>
          <a:lstStyle/>
          <a:p>
            <a:r>
              <a:rPr lang="en-US" sz="2000"/>
              <a:t>The working of the system starts with the collection of data and selecting the </a:t>
            </a:r>
            <a:r>
              <a:rPr lang="en-US" sz="2000" dirty="0"/>
              <a:t>all-important </a:t>
            </a:r>
            <a:r>
              <a:rPr lang="en-US" sz="2000"/>
              <a:t>attributes. Then the required data </a:t>
            </a:r>
            <a:r>
              <a:rPr lang="en-US" sz="2000" dirty="0"/>
              <a:t>set </a:t>
            </a:r>
            <a:r>
              <a:rPr lang="en-US" sz="2000"/>
              <a:t>is preprocessed into the required format. The data </a:t>
            </a:r>
            <a:r>
              <a:rPr lang="en-US" sz="2000" dirty="0"/>
              <a:t>set are </a:t>
            </a:r>
            <a:r>
              <a:rPr lang="en-US" sz="2000"/>
              <a:t>then divided into two parts training and testing data</a:t>
            </a:r>
            <a:r>
              <a:rPr lang="en-US" sz="2000" dirty="0"/>
              <a:t> set</a:t>
            </a:r>
            <a:r>
              <a:rPr lang="en-US" sz="2000"/>
              <a:t>. </a:t>
            </a:r>
            <a:r>
              <a:rPr lang="en-US" sz="2000" dirty="0"/>
              <a:t>This </a:t>
            </a:r>
            <a:r>
              <a:rPr lang="en-US" sz="2000"/>
              <a:t>algorithms are applied</a:t>
            </a:r>
            <a:r>
              <a:rPr lang="en-US" sz="2000" dirty="0"/>
              <a:t>,</a:t>
            </a:r>
            <a:r>
              <a:rPr lang="en-US" sz="2000"/>
              <a:t> and the model is trained using the training data</a:t>
            </a:r>
            <a:r>
              <a:rPr lang="en-US" sz="2000" dirty="0"/>
              <a:t> set</a:t>
            </a:r>
            <a:r>
              <a:rPr lang="en-US" sz="2000"/>
              <a:t>. The accuracy of the system is obtained by testing the system using the testing data</a:t>
            </a:r>
            <a:r>
              <a:rPr lang="en-US" sz="2000" dirty="0"/>
              <a:t> set</a:t>
            </a:r>
            <a:r>
              <a:rPr lang="en-US" sz="2000"/>
              <a:t>. This system is implemented using the following modules</a:t>
            </a:r>
            <a:r>
              <a:rPr lang="en-US" sz="2000" dirty="0"/>
              <a:t> method</a:t>
            </a:r>
            <a:r>
              <a:rPr lang="en-US" sz="2000"/>
              <a:t>.</a:t>
            </a:r>
          </a:p>
          <a:p>
            <a:r>
              <a:rPr lang="en-US" sz="2000"/>
              <a:t>1.) Collection of Dataset </a:t>
            </a:r>
          </a:p>
          <a:p>
            <a:r>
              <a:rPr lang="en-US" sz="2000"/>
              <a:t>2.) Selection of attributes</a:t>
            </a:r>
          </a:p>
          <a:p>
            <a:r>
              <a:rPr lang="en-US" sz="2000"/>
              <a:t> 3.) Data Pre-Processing </a:t>
            </a:r>
          </a:p>
          <a:p>
            <a:r>
              <a:rPr lang="en-US" sz="2000"/>
              <a:t>4.) Balancing of Data </a:t>
            </a:r>
          </a:p>
          <a:p>
            <a:r>
              <a:rPr lang="en-US" sz="2000"/>
              <a:t>5.) Disease Prediction</a:t>
            </a:r>
          </a:p>
        </p:txBody>
      </p:sp>
    </p:spTree>
    <p:extLst>
      <p:ext uri="{BB962C8B-B14F-4D97-AF65-F5344CB8AC3E}">
        <p14:creationId xmlns:p14="http://schemas.microsoft.com/office/powerpoint/2010/main" val="1217023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A151-BE53-D3F9-F2BC-238E24D4C197}"/>
              </a:ext>
            </a:extLst>
          </p:cNvPr>
          <p:cNvSpPr>
            <a:spLocks noGrp="1"/>
          </p:cNvSpPr>
          <p:nvPr>
            <p:ph type="title"/>
          </p:nvPr>
        </p:nvSpPr>
        <p:spPr>
          <a:xfrm>
            <a:off x="876693" y="741391"/>
            <a:ext cx="3455821" cy="1616203"/>
          </a:xfrm>
        </p:spPr>
        <p:txBody>
          <a:bodyPr anchor="b">
            <a:normAutofit/>
          </a:bodyPr>
          <a:lstStyle/>
          <a:p>
            <a:r>
              <a:rPr lang="en-US" sz="3200">
                <a:solidFill>
                  <a:schemeClr val="accent1"/>
                </a:solidFill>
              </a:rPr>
              <a:t>1 Collection of dataset:</a:t>
            </a:r>
          </a:p>
        </p:txBody>
      </p:sp>
      <p:sp>
        <p:nvSpPr>
          <p:cNvPr id="3" name="Content Placeholder 2">
            <a:extLst>
              <a:ext uri="{FF2B5EF4-FFF2-40B4-BE49-F238E27FC236}">
                <a16:creationId xmlns:a16="http://schemas.microsoft.com/office/drawing/2014/main" id="{27B580D2-6AF1-64FA-FD3F-3B1D888E5DFB}"/>
              </a:ext>
            </a:extLst>
          </p:cNvPr>
          <p:cNvSpPr>
            <a:spLocks noGrp="1"/>
          </p:cNvSpPr>
          <p:nvPr>
            <p:ph idx="1"/>
          </p:nvPr>
        </p:nvSpPr>
        <p:spPr>
          <a:xfrm>
            <a:off x="353961" y="2533476"/>
            <a:ext cx="4633711" cy="4034472"/>
          </a:xfrm>
        </p:spPr>
        <p:txBody>
          <a:bodyPr anchor="t">
            <a:normAutofit/>
          </a:bodyPr>
          <a:lstStyle/>
          <a:p>
            <a:r>
              <a:rPr lang="en-US" sz="1600"/>
              <a:t>Initially, we </a:t>
            </a:r>
            <a:r>
              <a:rPr lang="en-US" sz="1600" dirty="0"/>
              <a:t>will be collecting </a:t>
            </a:r>
            <a:r>
              <a:rPr lang="en-US" sz="1600"/>
              <a:t>a dataset for our heart disease prediction system</a:t>
            </a:r>
            <a:r>
              <a:rPr lang="en-US" sz="1600" dirty="0"/>
              <a:t> model</a:t>
            </a:r>
            <a:r>
              <a:rPr lang="en-US" sz="1600"/>
              <a:t>. After </a:t>
            </a:r>
            <a:r>
              <a:rPr lang="en-US" sz="1600" dirty="0"/>
              <a:t>that </a:t>
            </a:r>
            <a:r>
              <a:rPr lang="en-US" sz="1600"/>
              <a:t>the collection of the dataset, we </a:t>
            </a:r>
            <a:r>
              <a:rPr lang="en-US" sz="1600" dirty="0"/>
              <a:t>are </a:t>
            </a:r>
            <a:r>
              <a:rPr lang="en-US" sz="1600"/>
              <a:t>split the dataset into training data </a:t>
            </a:r>
            <a:r>
              <a:rPr lang="en-US" sz="1600" dirty="0"/>
              <a:t>set  </a:t>
            </a:r>
            <a:r>
              <a:rPr lang="en-US" sz="1600"/>
              <a:t>and testing data</a:t>
            </a:r>
            <a:r>
              <a:rPr lang="en-US" sz="1600" dirty="0"/>
              <a:t> set</a:t>
            </a:r>
            <a:r>
              <a:rPr lang="en-US" sz="1600"/>
              <a:t>. The training </a:t>
            </a:r>
            <a:r>
              <a:rPr lang="en-US" sz="1600" dirty="0"/>
              <a:t>data set </a:t>
            </a:r>
            <a:r>
              <a:rPr lang="en-US" sz="1600"/>
              <a:t>is used for prediction model learning and testing data </a:t>
            </a:r>
            <a:r>
              <a:rPr lang="en-US" sz="1600" dirty="0"/>
              <a:t>set </a:t>
            </a:r>
            <a:r>
              <a:rPr lang="en-US" sz="1600"/>
              <a:t>is used for evaluating the prediction model. For this project, 70% of training data </a:t>
            </a:r>
            <a:r>
              <a:rPr lang="en-US" sz="1600" dirty="0"/>
              <a:t>set </a:t>
            </a:r>
            <a:r>
              <a:rPr lang="en-US" sz="1600"/>
              <a:t>is used and 30% of data </a:t>
            </a:r>
            <a:r>
              <a:rPr lang="en-US" sz="1600" dirty="0"/>
              <a:t>set </a:t>
            </a:r>
            <a:r>
              <a:rPr lang="en-US" sz="1600"/>
              <a:t>is used for testing. </a:t>
            </a:r>
            <a:r>
              <a:rPr lang="en-US" sz="1600" dirty="0"/>
              <a:t>This </a:t>
            </a:r>
            <a:r>
              <a:rPr lang="en-US" sz="1600"/>
              <a:t>The </a:t>
            </a:r>
            <a:r>
              <a:rPr lang="en-US" sz="1600" dirty="0"/>
              <a:t>data set </a:t>
            </a:r>
            <a:r>
              <a:rPr lang="en-US" sz="1600"/>
              <a:t>used for this project </a:t>
            </a:r>
            <a:r>
              <a:rPr lang="en-US" sz="1600" dirty="0"/>
              <a:t>of </a:t>
            </a:r>
            <a:r>
              <a:rPr lang="en-US" sz="1600"/>
              <a:t>Heart Disease UCI. </a:t>
            </a:r>
            <a:r>
              <a:rPr lang="en-US" sz="1600" dirty="0"/>
              <a:t>This data set are consisting</a:t>
            </a:r>
            <a:r>
              <a:rPr lang="en-US" sz="1600"/>
              <a:t> of 76 attributes; out of which, 14 attributes are used for the system.</a:t>
            </a:r>
          </a:p>
          <a:p>
            <a:pPr marL="0" indent="0">
              <a:buNone/>
            </a:pPr>
            <a:endParaRPr lang="en-US" sz="1600"/>
          </a:p>
        </p:txBody>
      </p:sp>
      <p:pic>
        <p:nvPicPr>
          <p:cNvPr id="5" name="Picture 4" descr="A diagram of a machine learning&#10;&#10;Description automatically generated">
            <a:extLst>
              <a:ext uri="{FF2B5EF4-FFF2-40B4-BE49-F238E27FC236}">
                <a16:creationId xmlns:a16="http://schemas.microsoft.com/office/drawing/2014/main" id="{2F2E302F-E5AE-E383-DB53-A658746D8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72" y="1468931"/>
            <a:ext cx="6389346" cy="3929447"/>
          </a:xfrm>
          <a:prstGeom prst="rect">
            <a:avLst/>
          </a:prstGeom>
        </p:spPr>
      </p:pic>
      <p:grpSp>
        <p:nvGrpSpPr>
          <p:cNvPr id="13" name="Group 12">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3">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4">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1534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121CE-87D8-5162-270F-77A2AA8DE873}"/>
              </a:ext>
            </a:extLst>
          </p:cNvPr>
          <p:cNvSpPr>
            <a:spLocks noGrp="1"/>
          </p:cNvSpPr>
          <p:nvPr>
            <p:ph type="title"/>
          </p:nvPr>
        </p:nvSpPr>
        <p:spPr>
          <a:xfrm>
            <a:off x="910119" y="572569"/>
            <a:ext cx="3380527" cy="1642956"/>
          </a:xfrm>
        </p:spPr>
        <p:txBody>
          <a:bodyPr anchor="b">
            <a:normAutofit/>
          </a:bodyPr>
          <a:lstStyle/>
          <a:p>
            <a:r>
              <a:rPr lang="en-US" sz="3600">
                <a:solidFill>
                  <a:schemeClr val="tx2"/>
                </a:solidFill>
              </a:rPr>
              <a:t>.</a:t>
            </a:r>
            <a:r>
              <a:rPr lang="en-US" sz="3600">
                <a:solidFill>
                  <a:schemeClr val="accent1"/>
                </a:solidFill>
              </a:rPr>
              <a:t>2) Selection of attributes:</a:t>
            </a:r>
          </a:p>
        </p:txBody>
      </p:sp>
      <p:sp>
        <p:nvSpPr>
          <p:cNvPr id="3" name="Content Placeholder 2">
            <a:extLst>
              <a:ext uri="{FF2B5EF4-FFF2-40B4-BE49-F238E27FC236}">
                <a16:creationId xmlns:a16="http://schemas.microsoft.com/office/drawing/2014/main" id="{4A9DA7C7-3ABF-4E10-1826-1039498730D7}"/>
              </a:ext>
            </a:extLst>
          </p:cNvPr>
          <p:cNvSpPr>
            <a:spLocks noGrp="1"/>
          </p:cNvSpPr>
          <p:nvPr>
            <p:ph idx="1"/>
          </p:nvPr>
        </p:nvSpPr>
        <p:spPr>
          <a:xfrm>
            <a:off x="152401" y="2290916"/>
            <a:ext cx="4127937" cy="3957483"/>
          </a:xfrm>
        </p:spPr>
        <p:txBody>
          <a:bodyPr>
            <a:normAutofit/>
          </a:bodyPr>
          <a:lstStyle/>
          <a:p>
            <a:r>
              <a:rPr lang="en-US" sz="1600">
                <a:solidFill>
                  <a:schemeClr val="tx2"/>
                </a:solidFill>
              </a:rPr>
              <a:t>Attribute or Feature </a:t>
            </a:r>
            <a:r>
              <a:rPr lang="en-US" sz="1600" dirty="0">
                <a:solidFill>
                  <a:schemeClr val="tx2"/>
                </a:solidFill>
              </a:rPr>
              <a:t>selections </a:t>
            </a:r>
            <a:r>
              <a:rPr lang="en-US" sz="1600">
                <a:solidFill>
                  <a:schemeClr val="tx2"/>
                </a:solidFill>
              </a:rPr>
              <a:t>includes the selection of </a:t>
            </a:r>
            <a:r>
              <a:rPr lang="en-US" sz="1600" dirty="0">
                <a:solidFill>
                  <a:schemeClr val="tx2"/>
                </a:solidFill>
              </a:rPr>
              <a:t> most </a:t>
            </a:r>
            <a:r>
              <a:rPr lang="en-US" sz="1600">
                <a:solidFill>
                  <a:schemeClr val="tx2"/>
                </a:solidFill>
              </a:rPr>
              <a:t>appropriate attributes for the prediction </a:t>
            </a:r>
            <a:r>
              <a:rPr lang="en-US" sz="1600" dirty="0">
                <a:solidFill>
                  <a:schemeClr val="tx2"/>
                </a:solidFill>
              </a:rPr>
              <a:t>systems</a:t>
            </a:r>
            <a:r>
              <a:rPr lang="en-US" sz="1600">
                <a:solidFill>
                  <a:schemeClr val="tx2"/>
                </a:solidFill>
              </a:rPr>
              <a:t>. This is used to increase the efficiency of the system. </a:t>
            </a:r>
            <a:r>
              <a:rPr lang="en-US" sz="1600" dirty="0">
                <a:solidFill>
                  <a:schemeClr val="tx2"/>
                </a:solidFill>
              </a:rPr>
              <a:t>The </a:t>
            </a:r>
            <a:r>
              <a:rPr lang="en-US" sz="1600">
                <a:solidFill>
                  <a:schemeClr val="tx2"/>
                </a:solidFill>
              </a:rPr>
              <a:t>Various attributes of the </a:t>
            </a:r>
            <a:r>
              <a:rPr lang="en-US" sz="1600" dirty="0">
                <a:solidFill>
                  <a:schemeClr val="tx2"/>
                </a:solidFill>
              </a:rPr>
              <a:t>patients. Like age</a:t>
            </a:r>
            <a:r>
              <a:rPr lang="en-US" sz="1600">
                <a:solidFill>
                  <a:schemeClr val="tx2"/>
                </a:solidFill>
              </a:rPr>
              <a:t>, </a:t>
            </a:r>
            <a:r>
              <a:rPr lang="en-US" sz="1600" dirty="0">
                <a:solidFill>
                  <a:schemeClr val="tx2"/>
                </a:solidFill>
              </a:rPr>
              <a:t>sex(gender), </a:t>
            </a:r>
            <a:r>
              <a:rPr lang="en-US" sz="1600">
                <a:solidFill>
                  <a:schemeClr val="tx2"/>
                </a:solidFill>
              </a:rPr>
              <a:t>chest pain, fasting blood </a:t>
            </a:r>
            <a:r>
              <a:rPr lang="en-US" sz="1600" dirty="0">
                <a:solidFill>
                  <a:schemeClr val="tx2"/>
                </a:solidFill>
              </a:rPr>
              <a:t>pressures</a:t>
            </a:r>
            <a:r>
              <a:rPr lang="en-US" sz="1600">
                <a:solidFill>
                  <a:schemeClr val="tx2"/>
                </a:solidFill>
              </a:rPr>
              <a:t>, serum cholesterol</a:t>
            </a:r>
            <a:r>
              <a:rPr lang="en-US" sz="1600" dirty="0">
                <a:solidFill>
                  <a:schemeClr val="tx2"/>
                </a:solidFill>
              </a:rPr>
              <a:t> </a:t>
            </a:r>
            <a:r>
              <a:rPr lang="en-US" sz="1600">
                <a:solidFill>
                  <a:schemeClr val="tx2"/>
                </a:solidFill>
              </a:rPr>
              <a:t>,</a:t>
            </a:r>
            <a:r>
              <a:rPr lang="en-US" sz="1600" dirty="0" err="1">
                <a:solidFill>
                  <a:schemeClr val="tx2"/>
                </a:solidFill>
              </a:rPr>
              <a:t>Fbs</a:t>
            </a:r>
            <a:r>
              <a:rPr lang="en-US" sz="1600">
                <a:solidFill>
                  <a:schemeClr val="tx2"/>
                </a:solidFill>
              </a:rPr>
              <a:t>, </a:t>
            </a:r>
            <a:r>
              <a:rPr lang="en-US" sz="1600" dirty="0">
                <a:solidFill>
                  <a:schemeClr val="tx2"/>
                </a:solidFill>
              </a:rPr>
              <a:t>restecg,slope etc.</a:t>
            </a:r>
            <a:r>
              <a:rPr lang="en-US" sz="1600">
                <a:solidFill>
                  <a:schemeClr val="tx2"/>
                </a:solidFill>
              </a:rPr>
              <a:t> are selected for the prediction</a:t>
            </a:r>
            <a:r>
              <a:rPr lang="en-US" sz="1600" dirty="0">
                <a:solidFill>
                  <a:schemeClr val="tx2"/>
                </a:solidFill>
              </a:rPr>
              <a:t> system</a:t>
            </a:r>
            <a:r>
              <a:rPr lang="en-US" sz="1600">
                <a:solidFill>
                  <a:schemeClr val="tx2"/>
                </a:solidFill>
              </a:rPr>
              <a:t>. The Correlation matrix </a:t>
            </a:r>
            <a:r>
              <a:rPr lang="en-US" sz="1600" dirty="0">
                <a:solidFill>
                  <a:schemeClr val="tx2"/>
                </a:solidFill>
              </a:rPr>
              <a:t>are </a:t>
            </a:r>
            <a:r>
              <a:rPr lang="en-US" sz="1600">
                <a:solidFill>
                  <a:schemeClr val="tx2"/>
                </a:solidFill>
              </a:rPr>
              <a:t>used for attribute selection for this model</a:t>
            </a:r>
            <a:r>
              <a:rPr lang="en-US" sz="1600" dirty="0">
                <a:solidFill>
                  <a:schemeClr val="tx2"/>
                </a:solidFill>
              </a:rPr>
              <a:t> system</a:t>
            </a:r>
            <a:r>
              <a:rPr lang="en-US" sz="1600">
                <a:solidFill>
                  <a:schemeClr val="tx2"/>
                </a:solidFill>
              </a:rPr>
              <a:t>.</a:t>
            </a:r>
          </a:p>
          <a:p>
            <a:pPr marL="0" indent="0">
              <a:buNone/>
            </a:pPr>
            <a:endParaRPr lang="en-US" sz="1600">
              <a:solidFill>
                <a:schemeClr val="tx2"/>
              </a:solidFill>
            </a:endParaRPr>
          </a:p>
        </p:txBody>
      </p:sp>
      <p:pic>
        <p:nvPicPr>
          <p:cNvPr id="5" name="Picture 4" descr="A screenshot of a graph&#10;&#10;Description automatically generated">
            <a:extLst>
              <a:ext uri="{FF2B5EF4-FFF2-40B4-BE49-F238E27FC236}">
                <a16:creationId xmlns:a16="http://schemas.microsoft.com/office/drawing/2014/main" id="{15389D47-4D97-34F4-1F00-6FDCE5B2C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0646" y="304800"/>
            <a:ext cx="7748953" cy="5943599"/>
          </a:xfrm>
          <a:prstGeom prst="rect">
            <a:avLst/>
          </a:prstGeom>
        </p:spPr>
      </p:pic>
    </p:spTree>
    <p:extLst>
      <p:ext uri="{BB962C8B-B14F-4D97-AF65-F5344CB8AC3E}">
        <p14:creationId xmlns:p14="http://schemas.microsoft.com/office/powerpoint/2010/main" val="3738600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19BB-60CC-FD46-2E19-6746C0ED3E14}"/>
              </a:ext>
            </a:extLst>
          </p:cNvPr>
          <p:cNvSpPr>
            <a:spLocks noGrp="1"/>
          </p:cNvSpPr>
          <p:nvPr>
            <p:ph type="title"/>
          </p:nvPr>
        </p:nvSpPr>
        <p:spPr>
          <a:xfrm>
            <a:off x="2750820" y="270934"/>
            <a:ext cx="6705206" cy="1371600"/>
          </a:xfrm>
        </p:spPr>
        <p:txBody>
          <a:bodyPr anchor="ctr">
            <a:normAutofit/>
          </a:bodyPr>
          <a:lstStyle/>
          <a:p>
            <a:pPr algn="ctr"/>
            <a:r>
              <a:rPr lang="en-US" sz="3200">
                <a:solidFill>
                  <a:schemeClr val="accent1"/>
                </a:solidFill>
              </a:rPr>
              <a:t>SELECTION OF THE ATTRIBUTES DATASET: </a:t>
            </a:r>
          </a:p>
        </p:txBody>
      </p:sp>
      <p:grpSp>
        <p:nvGrpSpPr>
          <p:cNvPr id="19" name="Group 8">
            <a:extLst>
              <a:ext uri="{FF2B5EF4-FFF2-40B4-BE49-F238E27FC236}">
                <a16:creationId xmlns:a16="http://schemas.microsoft.com/office/drawing/2014/main" id="{117ED9EE-380C-224B-8619-61C6C01B1B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0" name="Rectangle 9">
              <a:extLst>
                <a:ext uri="{FF2B5EF4-FFF2-40B4-BE49-F238E27FC236}">
                  <a16:creationId xmlns:a16="http://schemas.microsoft.com/office/drawing/2014/main" id="{CBEA0657-2676-EBD0-330D-2DE1D716D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a:extLst>
                <a:ext uri="{FF2B5EF4-FFF2-40B4-BE49-F238E27FC236}">
                  <a16:creationId xmlns:a16="http://schemas.microsoft.com/office/drawing/2014/main" id="{6ABD4BE5-70D5-796C-F818-10F0570E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Table 4">
            <a:extLst>
              <a:ext uri="{FF2B5EF4-FFF2-40B4-BE49-F238E27FC236}">
                <a16:creationId xmlns:a16="http://schemas.microsoft.com/office/drawing/2014/main" id="{4CF3769B-DDD9-2914-8B29-239832C2826E}"/>
              </a:ext>
            </a:extLst>
          </p:cNvPr>
          <p:cNvGraphicFramePr>
            <a:graphicFrameLocks noGrp="1"/>
          </p:cNvGraphicFramePr>
          <p:nvPr>
            <p:ph idx="1"/>
            <p:extLst>
              <p:ext uri="{D42A27DB-BD31-4B8C-83A1-F6EECF244321}">
                <p14:modId xmlns:p14="http://schemas.microsoft.com/office/powerpoint/2010/main" val="2747577915"/>
              </p:ext>
            </p:extLst>
          </p:nvPr>
        </p:nvGraphicFramePr>
        <p:xfrm>
          <a:off x="147484" y="2035276"/>
          <a:ext cx="11965857" cy="4702439"/>
        </p:xfrm>
        <a:graphic>
          <a:graphicData uri="http://schemas.openxmlformats.org/drawingml/2006/table">
            <a:tbl>
              <a:tblPr firstRow="1" bandRow="1">
                <a:tableStyleId>{5C22544A-7EE6-4342-B048-85BDC9FD1C3A}</a:tableStyleId>
              </a:tblPr>
              <a:tblGrid>
                <a:gridCol w="1654091">
                  <a:extLst>
                    <a:ext uri="{9D8B030D-6E8A-4147-A177-3AD203B41FA5}">
                      <a16:colId xmlns:a16="http://schemas.microsoft.com/office/drawing/2014/main" val="757715253"/>
                    </a:ext>
                  </a:extLst>
                </a:gridCol>
                <a:gridCol w="2211303">
                  <a:extLst>
                    <a:ext uri="{9D8B030D-6E8A-4147-A177-3AD203B41FA5}">
                      <a16:colId xmlns:a16="http://schemas.microsoft.com/office/drawing/2014/main" val="4219843123"/>
                    </a:ext>
                  </a:extLst>
                </a:gridCol>
                <a:gridCol w="5675208">
                  <a:extLst>
                    <a:ext uri="{9D8B030D-6E8A-4147-A177-3AD203B41FA5}">
                      <a16:colId xmlns:a16="http://schemas.microsoft.com/office/drawing/2014/main" val="4251320265"/>
                    </a:ext>
                  </a:extLst>
                </a:gridCol>
                <a:gridCol w="2425255">
                  <a:extLst>
                    <a:ext uri="{9D8B030D-6E8A-4147-A177-3AD203B41FA5}">
                      <a16:colId xmlns:a16="http://schemas.microsoft.com/office/drawing/2014/main" val="3453144250"/>
                    </a:ext>
                  </a:extLst>
                </a:gridCol>
              </a:tblGrid>
              <a:tr h="320290">
                <a:tc>
                  <a:txBody>
                    <a:bodyPr/>
                    <a:lstStyle/>
                    <a:p>
                      <a:r>
                        <a:rPr lang="en-US" sz="1100"/>
                        <a:t>S.NO.</a:t>
                      </a:r>
                    </a:p>
                  </a:txBody>
                  <a:tcPr marL="55158" marR="55158" marT="27579" marB="27579"/>
                </a:tc>
                <a:tc>
                  <a:txBody>
                    <a:bodyPr/>
                    <a:lstStyle/>
                    <a:p>
                      <a:r>
                        <a:rPr lang="en-US" sz="1100"/>
                        <a:t>Attribute</a:t>
                      </a:r>
                    </a:p>
                  </a:txBody>
                  <a:tcPr marL="55158" marR="55158" marT="27579" marB="27579"/>
                </a:tc>
                <a:tc>
                  <a:txBody>
                    <a:bodyPr/>
                    <a:lstStyle/>
                    <a:p>
                      <a:r>
                        <a:rPr lang="en-US" sz="1100"/>
                        <a:t>Description</a:t>
                      </a:r>
                    </a:p>
                  </a:txBody>
                  <a:tcPr marL="55158" marR="55158" marT="27579" marB="27579"/>
                </a:tc>
                <a:tc>
                  <a:txBody>
                    <a:bodyPr/>
                    <a:lstStyle/>
                    <a:p>
                      <a:r>
                        <a:rPr lang="en-US" sz="1100"/>
                        <a:t>Type</a:t>
                      </a:r>
                    </a:p>
                  </a:txBody>
                  <a:tcPr marL="55158" marR="55158" marT="27579" marB="27579"/>
                </a:tc>
                <a:extLst>
                  <a:ext uri="{0D108BD9-81ED-4DB2-BD59-A6C34878D82A}">
                    <a16:rowId xmlns:a16="http://schemas.microsoft.com/office/drawing/2014/main" val="3457940843"/>
                  </a:ext>
                </a:extLst>
              </a:tr>
              <a:tr h="320290">
                <a:tc>
                  <a:txBody>
                    <a:bodyPr/>
                    <a:lstStyle/>
                    <a:p>
                      <a:r>
                        <a:rPr lang="en-US" sz="1100"/>
                        <a:t>1</a:t>
                      </a:r>
                    </a:p>
                  </a:txBody>
                  <a:tcPr marL="55158" marR="55158" marT="27579" marB="27579"/>
                </a:tc>
                <a:tc>
                  <a:txBody>
                    <a:bodyPr/>
                    <a:lstStyle/>
                    <a:p>
                      <a:r>
                        <a:rPr lang="en-US" sz="1100"/>
                        <a:t>Age</a:t>
                      </a:r>
                    </a:p>
                  </a:txBody>
                  <a:tcPr marL="55158" marR="55158" marT="27579" marB="27579"/>
                </a:tc>
                <a:tc>
                  <a:txBody>
                    <a:bodyPr/>
                    <a:lstStyle/>
                    <a:p>
                      <a:r>
                        <a:rPr lang="en-US" sz="1100"/>
                        <a:t>Patient’s age (29 to 77)</a:t>
                      </a:r>
                    </a:p>
                  </a:txBody>
                  <a:tcPr marL="55158" marR="55158" marT="27579" marB="27579"/>
                </a:tc>
                <a:tc>
                  <a:txBody>
                    <a:bodyPr/>
                    <a:lstStyle/>
                    <a:p>
                      <a:r>
                        <a:rPr lang="en-US" sz="1100"/>
                        <a:t>Numerical</a:t>
                      </a:r>
                    </a:p>
                  </a:txBody>
                  <a:tcPr marL="55158" marR="55158" marT="27579" marB="27579"/>
                </a:tc>
                <a:extLst>
                  <a:ext uri="{0D108BD9-81ED-4DB2-BD59-A6C34878D82A}">
                    <a16:rowId xmlns:a16="http://schemas.microsoft.com/office/drawing/2014/main" val="4099485010"/>
                  </a:ext>
                </a:extLst>
              </a:tr>
              <a:tr h="320290">
                <a:tc>
                  <a:txBody>
                    <a:bodyPr/>
                    <a:lstStyle/>
                    <a:p>
                      <a:r>
                        <a:rPr lang="en-US" sz="1100"/>
                        <a:t>2</a:t>
                      </a:r>
                    </a:p>
                  </a:txBody>
                  <a:tcPr marL="55158" marR="55158" marT="27579" marB="27579"/>
                </a:tc>
                <a:tc>
                  <a:txBody>
                    <a:bodyPr/>
                    <a:lstStyle/>
                    <a:p>
                      <a:r>
                        <a:rPr lang="en-US" sz="1100"/>
                        <a:t>Sex</a:t>
                      </a:r>
                    </a:p>
                  </a:txBody>
                  <a:tcPr marL="55158" marR="55158" marT="27579" marB="27579"/>
                </a:tc>
                <a:tc>
                  <a:txBody>
                    <a:bodyPr/>
                    <a:lstStyle/>
                    <a:p>
                      <a:r>
                        <a:rPr lang="en-US" sz="1100"/>
                        <a:t>Gender of patient(male-0 female-1)</a:t>
                      </a:r>
                    </a:p>
                  </a:txBody>
                  <a:tcPr marL="55158" marR="55158" marT="27579" marB="27579"/>
                </a:tc>
                <a:tc>
                  <a:txBody>
                    <a:bodyPr/>
                    <a:lstStyle/>
                    <a:p>
                      <a:r>
                        <a:rPr lang="en-US" sz="1100"/>
                        <a:t>Nominal</a:t>
                      </a:r>
                    </a:p>
                  </a:txBody>
                  <a:tcPr marL="55158" marR="55158" marT="27579" marB="27579"/>
                </a:tc>
                <a:extLst>
                  <a:ext uri="{0D108BD9-81ED-4DB2-BD59-A6C34878D82A}">
                    <a16:rowId xmlns:a16="http://schemas.microsoft.com/office/drawing/2014/main" val="1826991845"/>
                  </a:ext>
                </a:extLst>
              </a:tr>
              <a:tr h="320290">
                <a:tc>
                  <a:txBody>
                    <a:bodyPr/>
                    <a:lstStyle/>
                    <a:p>
                      <a:r>
                        <a:rPr lang="en-US" sz="1100"/>
                        <a:t>3</a:t>
                      </a:r>
                    </a:p>
                  </a:txBody>
                  <a:tcPr marL="55158" marR="55158" marT="27579" marB="27579"/>
                </a:tc>
                <a:tc>
                  <a:txBody>
                    <a:bodyPr/>
                    <a:lstStyle/>
                    <a:p>
                      <a:r>
                        <a:rPr lang="en-US" sz="1100"/>
                        <a:t>Cp</a:t>
                      </a:r>
                    </a:p>
                  </a:txBody>
                  <a:tcPr marL="55158" marR="55158" marT="27579" marB="27579"/>
                </a:tc>
                <a:tc>
                  <a:txBody>
                    <a:bodyPr/>
                    <a:lstStyle/>
                    <a:p>
                      <a:r>
                        <a:rPr lang="en-US" sz="1100"/>
                        <a:t>Chest pain type</a:t>
                      </a:r>
                    </a:p>
                  </a:txBody>
                  <a:tcPr marL="55158" marR="55158" marT="27579" marB="27579"/>
                </a:tc>
                <a:tc>
                  <a:txBody>
                    <a:bodyPr/>
                    <a:lstStyle/>
                    <a:p>
                      <a:r>
                        <a:rPr lang="en-US" sz="1100"/>
                        <a:t>Nominal </a:t>
                      </a:r>
                    </a:p>
                  </a:txBody>
                  <a:tcPr marL="55158" marR="55158" marT="27579" marB="27579"/>
                </a:tc>
                <a:extLst>
                  <a:ext uri="{0D108BD9-81ED-4DB2-BD59-A6C34878D82A}">
                    <a16:rowId xmlns:a16="http://schemas.microsoft.com/office/drawing/2014/main" val="1435809518"/>
                  </a:ext>
                </a:extLst>
              </a:tr>
              <a:tr h="538669">
                <a:tc>
                  <a:txBody>
                    <a:bodyPr/>
                    <a:lstStyle/>
                    <a:p>
                      <a:r>
                        <a:rPr lang="en-US" sz="1100"/>
                        <a:t>4</a:t>
                      </a:r>
                    </a:p>
                  </a:txBody>
                  <a:tcPr marL="55158" marR="55158" marT="27579" marB="27579"/>
                </a:tc>
                <a:tc>
                  <a:txBody>
                    <a:bodyPr/>
                    <a:lstStyle/>
                    <a:p>
                      <a:r>
                        <a:rPr lang="en-US" sz="1100"/>
                        <a:t>Trestbps</a:t>
                      </a:r>
                    </a:p>
                  </a:txBody>
                  <a:tcPr marL="55158" marR="55158" marT="27579" marB="27579"/>
                </a:tc>
                <a:tc>
                  <a:txBody>
                    <a:bodyPr/>
                    <a:lstStyle/>
                    <a:p>
                      <a:r>
                        <a:rPr lang="en-US" sz="1100"/>
                        <a:t>Resting blood pressure( in mm Hg on  admission to hospital ,values from 94 to 200) </a:t>
                      </a:r>
                    </a:p>
                  </a:txBody>
                  <a:tcPr marL="55158" marR="55158" marT="27579" marB="27579"/>
                </a:tc>
                <a:tc>
                  <a:txBody>
                    <a:bodyPr/>
                    <a:lstStyle/>
                    <a:p>
                      <a:r>
                        <a:rPr lang="en-US" sz="1100"/>
                        <a:t>Numerical</a:t>
                      </a:r>
                    </a:p>
                  </a:txBody>
                  <a:tcPr marL="55158" marR="55158" marT="27579" marB="27579"/>
                </a:tc>
                <a:extLst>
                  <a:ext uri="{0D108BD9-81ED-4DB2-BD59-A6C34878D82A}">
                    <a16:rowId xmlns:a16="http://schemas.microsoft.com/office/drawing/2014/main" val="3195468960"/>
                  </a:ext>
                </a:extLst>
              </a:tr>
              <a:tr h="320290">
                <a:tc>
                  <a:txBody>
                    <a:bodyPr/>
                    <a:lstStyle/>
                    <a:p>
                      <a:r>
                        <a:rPr lang="en-US" sz="1100"/>
                        <a:t>5</a:t>
                      </a:r>
                    </a:p>
                  </a:txBody>
                  <a:tcPr marL="55158" marR="55158" marT="27579" marB="27579"/>
                </a:tc>
                <a:tc>
                  <a:txBody>
                    <a:bodyPr/>
                    <a:lstStyle/>
                    <a:p>
                      <a:r>
                        <a:rPr lang="en-US" sz="1100"/>
                        <a:t>Chol</a:t>
                      </a:r>
                    </a:p>
                  </a:txBody>
                  <a:tcPr marL="55158" marR="55158" marT="27579" marB="27579"/>
                </a:tc>
                <a:tc>
                  <a:txBody>
                    <a:bodyPr/>
                    <a:lstStyle/>
                    <a:p>
                      <a:r>
                        <a:rPr lang="en-US" sz="1100"/>
                        <a:t>Serum cholesterol in mg/dl, values  from 126 to 564)</a:t>
                      </a:r>
                    </a:p>
                  </a:txBody>
                  <a:tcPr marL="55158" marR="55158" marT="27579" marB="27579"/>
                </a:tc>
                <a:tc>
                  <a:txBody>
                    <a:bodyPr/>
                    <a:lstStyle/>
                    <a:p>
                      <a:r>
                        <a:rPr lang="en-US" sz="1100"/>
                        <a:t>Numerical</a:t>
                      </a:r>
                    </a:p>
                  </a:txBody>
                  <a:tcPr marL="55158" marR="55158" marT="27579" marB="27579"/>
                </a:tc>
                <a:extLst>
                  <a:ext uri="{0D108BD9-81ED-4DB2-BD59-A6C34878D82A}">
                    <a16:rowId xmlns:a16="http://schemas.microsoft.com/office/drawing/2014/main" val="169678374"/>
                  </a:ext>
                </a:extLst>
              </a:tr>
              <a:tr h="320290">
                <a:tc>
                  <a:txBody>
                    <a:bodyPr/>
                    <a:lstStyle/>
                    <a:p>
                      <a:r>
                        <a:rPr lang="en-US" sz="1100"/>
                        <a:t>6</a:t>
                      </a:r>
                    </a:p>
                  </a:txBody>
                  <a:tcPr marL="55158" marR="55158" marT="27579" marB="27579"/>
                </a:tc>
                <a:tc>
                  <a:txBody>
                    <a:bodyPr/>
                    <a:lstStyle/>
                    <a:p>
                      <a:r>
                        <a:rPr lang="en-US" sz="1100"/>
                        <a:t>Fbs</a:t>
                      </a:r>
                    </a:p>
                  </a:txBody>
                  <a:tcPr marL="55158" marR="55158" marT="27579" marB="27579"/>
                </a:tc>
                <a:tc>
                  <a:txBody>
                    <a:bodyPr/>
                    <a:lstStyle/>
                    <a:p>
                      <a:r>
                        <a:rPr lang="en-US" sz="1100"/>
                        <a:t>Fasting blood sugar&gt;120 mg/dl, true- 1 false-0)</a:t>
                      </a:r>
                    </a:p>
                  </a:txBody>
                  <a:tcPr marL="55158" marR="55158" marT="27579" marB="27579"/>
                </a:tc>
                <a:tc>
                  <a:txBody>
                    <a:bodyPr/>
                    <a:lstStyle/>
                    <a:p>
                      <a:r>
                        <a:rPr lang="en-US" sz="1100"/>
                        <a:t>Nominal</a:t>
                      </a:r>
                    </a:p>
                  </a:txBody>
                  <a:tcPr marL="55158" marR="55158" marT="27579" marB="27579"/>
                </a:tc>
                <a:extLst>
                  <a:ext uri="{0D108BD9-81ED-4DB2-BD59-A6C34878D82A}">
                    <a16:rowId xmlns:a16="http://schemas.microsoft.com/office/drawing/2014/main" val="2319175533"/>
                  </a:ext>
                </a:extLst>
              </a:tr>
              <a:tr h="320290">
                <a:tc>
                  <a:txBody>
                    <a:bodyPr/>
                    <a:lstStyle/>
                    <a:p>
                      <a:r>
                        <a:rPr lang="en-US" sz="1100"/>
                        <a:t>7</a:t>
                      </a:r>
                    </a:p>
                  </a:txBody>
                  <a:tcPr marL="55158" marR="55158" marT="27579" marB="27579"/>
                </a:tc>
                <a:tc>
                  <a:txBody>
                    <a:bodyPr/>
                    <a:lstStyle/>
                    <a:p>
                      <a:r>
                        <a:rPr lang="en-US" sz="1100"/>
                        <a:t>Resting</a:t>
                      </a:r>
                    </a:p>
                  </a:txBody>
                  <a:tcPr marL="55158" marR="55158" marT="27579" marB="27579"/>
                </a:tc>
                <a:tc>
                  <a:txBody>
                    <a:bodyPr/>
                    <a:lstStyle/>
                    <a:p>
                      <a:r>
                        <a:rPr lang="en-US" sz="1100"/>
                        <a:t>Resting electrocardio graphics result  (0 to 1)</a:t>
                      </a:r>
                    </a:p>
                  </a:txBody>
                  <a:tcPr marL="55158" marR="55158" marT="27579" marB="27579"/>
                </a:tc>
                <a:tc>
                  <a:txBody>
                    <a:bodyPr/>
                    <a:lstStyle/>
                    <a:p>
                      <a:r>
                        <a:rPr lang="en-US" sz="1100"/>
                        <a:t>Nominal</a:t>
                      </a:r>
                    </a:p>
                  </a:txBody>
                  <a:tcPr marL="55158" marR="55158" marT="27579" marB="27579"/>
                </a:tc>
                <a:extLst>
                  <a:ext uri="{0D108BD9-81ED-4DB2-BD59-A6C34878D82A}">
                    <a16:rowId xmlns:a16="http://schemas.microsoft.com/office/drawing/2014/main" val="961817950"/>
                  </a:ext>
                </a:extLst>
              </a:tr>
              <a:tr h="320290">
                <a:tc>
                  <a:txBody>
                    <a:bodyPr/>
                    <a:lstStyle/>
                    <a:p>
                      <a:r>
                        <a:rPr lang="en-US" sz="1100"/>
                        <a:t>8</a:t>
                      </a:r>
                    </a:p>
                  </a:txBody>
                  <a:tcPr marL="55158" marR="55158" marT="27579" marB="27579"/>
                </a:tc>
                <a:tc>
                  <a:txBody>
                    <a:bodyPr/>
                    <a:lstStyle/>
                    <a:p>
                      <a:r>
                        <a:rPr lang="en-US" sz="1100"/>
                        <a:t>Thali </a:t>
                      </a:r>
                    </a:p>
                  </a:txBody>
                  <a:tcPr marL="55158" marR="55158" marT="27579" marB="27579"/>
                </a:tc>
                <a:tc>
                  <a:txBody>
                    <a:bodyPr/>
                    <a:lstStyle/>
                    <a:p>
                      <a:r>
                        <a:rPr lang="en-US" sz="1100"/>
                        <a:t>Maximum heart rate achieved(71 to 202)</a:t>
                      </a:r>
                    </a:p>
                  </a:txBody>
                  <a:tcPr marL="55158" marR="55158" marT="27579" marB="27579"/>
                </a:tc>
                <a:tc>
                  <a:txBody>
                    <a:bodyPr/>
                    <a:lstStyle/>
                    <a:p>
                      <a:r>
                        <a:rPr lang="en-US" sz="1100"/>
                        <a:t>Numerical</a:t>
                      </a:r>
                    </a:p>
                  </a:txBody>
                  <a:tcPr marL="55158" marR="55158" marT="27579" marB="27579"/>
                </a:tc>
                <a:extLst>
                  <a:ext uri="{0D108BD9-81ED-4DB2-BD59-A6C34878D82A}">
                    <a16:rowId xmlns:a16="http://schemas.microsoft.com/office/drawing/2014/main" val="2932409064"/>
                  </a:ext>
                </a:extLst>
              </a:tr>
              <a:tr h="320290">
                <a:tc>
                  <a:txBody>
                    <a:bodyPr/>
                    <a:lstStyle/>
                    <a:p>
                      <a:r>
                        <a:rPr lang="en-US" sz="1100"/>
                        <a:t>9</a:t>
                      </a:r>
                    </a:p>
                  </a:txBody>
                  <a:tcPr marL="55158" marR="55158" marT="27579" marB="27579"/>
                </a:tc>
                <a:tc>
                  <a:txBody>
                    <a:bodyPr/>
                    <a:lstStyle/>
                    <a:p>
                      <a:r>
                        <a:rPr lang="en-US" sz="1100"/>
                        <a:t>Exang</a:t>
                      </a:r>
                    </a:p>
                  </a:txBody>
                  <a:tcPr marL="55158" marR="55158" marT="27579" marB="27579"/>
                </a:tc>
                <a:tc>
                  <a:txBody>
                    <a:bodyPr/>
                    <a:lstStyle/>
                    <a:p>
                      <a:r>
                        <a:rPr lang="en-US" sz="1100"/>
                        <a:t>Exercise included agina(1-yes 0- no)</a:t>
                      </a:r>
                    </a:p>
                  </a:txBody>
                  <a:tcPr marL="55158" marR="55158" marT="27579" marB="27579"/>
                </a:tc>
                <a:tc>
                  <a:txBody>
                    <a:bodyPr/>
                    <a:lstStyle/>
                    <a:p>
                      <a:r>
                        <a:rPr lang="en-US" sz="1100"/>
                        <a:t>Nominal</a:t>
                      </a:r>
                    </a:p>
                  </a:txBody>
                  <a:tcPr marL="55158" marR="55158" marT="27579" marB="27579"/>
                </a:tc>
                <a:extLst>
                  <a:ext uri="{0D108BD9-81ED-4DB2-BD59-A6C34878D82A}">
                    <a16:rowId xmlns:a16="http://schemas.microsoft.com/office/drawing/2014/main" val="2477823285"/>
                  </a:ext>
                </a:extLst>
              </a:tr>
              <a:tr h="320290">
                <a:tc>
                  <a:txBody>
                    <a:bodyPr/>
                    <a:lstStyle/>
                    <a:p>
                      <a:r>
                        <a:rPr lang="en-US" sz="1100"/>
                        <a:t>10</a:t>
                      </a:r>
                    </a:p>
                  </a:txBody>
                  <a:tcPr marL="55158" marR="55158" marT="27579" marB="27579"/>
                </a:tc>
                <a:tc>
                  <a:txBody>
                    <a:bodyPr/>
                    <a:lstStyle/>
                    <a:p>
                      <a:r>
                        <a:rPr lang="en-US" sz="1100"/>
                        <a:t>Oldpeak</a:t>
                      </a:r>
                    </a:p>
                  </a:txBody>
                  <a:tcPr marL="55158" marR="55158" marT="27579" marB="27579"/>
                </a:tc>
                <a:tc>
                  <a:txBody>
                    <a:bodyPr/>
                    <a:lstStyle/>
                    <a:p>
                      <a:r>
                        <a:rPr lang="en-US" sz="1100"/>
                        <a:t>ST depression introduced by exercise  relative to rest (0 to .2)</a:t>
                      </a:r>
                    </a:p>
                  </a:txBody>
                  <a:tcPr marL="55158" marR="55158" marT="27579" marB="27579"/>
                </a:tc>
                <a:tc>
                  <a:txBody>
                    <a:bodyPr/>
                    <a:lstStyle/>
                    <a:p>
                      <a:r>
                        <a:rPr lang="en-US" sz="1100"/>
                        <a:t>Numerical</a:t>
                      </a:r>
                    </a:p>
                  </a:txBody>
                  <a:tcPr marL="55158" marR="55158" marT="27579" marB="27579"/>
                </a:tc>
                <a:extLst>
                  <a:ext uri="{0D108BD9-81ED-4DB2-BD59-A6C34878D82A}">
                    <a16:rowId xmlns:a16="http://schemas.microsoft.com/office/drawing/2014/main" val="1694811160"/>
                  </a:ext>
                </a:extLst>
              </a:tr>
              <a:tr h="320290">
                <a:tc>
                  <a:txBody>
                    <a:bodyPr/>
                    <a:lstStyle/>
                    <a:p>
                      <a:r>
                        <a:rPr lang="en-US" sz="1100"/>
                        <a:t>11</a:t>
                      </a:r>
                    </a:p>
                  </a:txBody>
                  <a:tcPr marL="55158" marR="55158" marT="27579" marB="27579"/>
                </a:tc>
                <a:tc>
                  <a:txBody>
                    <a:bodyPr/>
                    <a:lstStyle/>
                    <a:p>
                      <a:r>
                        <a:rPr lang="en-US" sz="1100"/>
                        <a:t>Slope</a:t>
                      </a:r>
                    </a:p>
                  </a:txBody>
                  <a:tcPr marL="55158" marR="55158" marT="27579" marB="27579"/>
                </a:tc>
                <a:tc>
                  <a:txBody>
                    <a:bodyPr/>
                    <a:lstStyle/>
                    <a:p>
                      <a:r>
                        <a:rPr lang="en-US" sz="1100"/>
                        <a:t>The slop of the peak exercise ST  segment (0 to 1)</a:t>
                      </a:r>
                    </a:p>
                  </a:txBody>
                  <a:tcPr marL="55158" marR="55158" marT="27579" marB="27579"/>
                </a:tc>
                <a:tc>
                  <a:txBody>
                    <a:bodyPr/>
                    <a:lstStyle/>
                    <a:p>
                      <a:r>
                        <a:rPr lang="en-US" sz="1100"/>
                        <a:t>Nominal</a:t>
                      </a:r>
                    </a:p>
                  </a:txBody>
                  <a:tcPr marL="55158" marR="55158" marT="27579" marB="27579"/>
                </a:tc>
                <a:extLst>
                  <a:ext uri="{0D108BD9-81ED-4DB2-BD59-A6C34878D82A}">
                    <a16:rowId xmlns:a16="http://schemas.microsoft.com/office/drawing/2014/main" val="1813902611"/>
                  </a:ext>
                </a:extLst>
              </a:tr>
              <a:tr h="320290">
                <a:tc>
                  <a:txBody>
                    <a:bodyPr/>
                    <a:lstStyle/>
                    <a:p>
                      <a:r>
                        <a:rPr lang="en-US" sz="1100"/>
                        <a:t>12</a:t>
                      </a:r>
                    </a:p>
                  </a:txBody>
                  <a:tcPr marL="55158" marR="55158" marT="27579" marB="27579"/>
                </a:tc>
                <a:tc>
                  <a:txBody>
                    <a:bodyPr/>
                    <a:lstStyle/>
                    <a:p>
                      <a:r>
                        <a:rPr lang="en-US" sz="1100"/>
                        <a:t>Ca</a:t>
                      </a:r>
                    </a:p>
                  </a:txBody>
                  <a:tcPr marL="55158" marR="55158" marT="27579" marB="27579"/>
                </a:tc>
                <a:tc>
                  <a:txBody>
                    <a:bodyPr/>
                    <a:lstStyle/>
                    <a:p>
                      <a:r>
                        <a:rPr lang="en-US" sz="1100"/>
                        <a:t>Number of major vessels (0-3)</a:t>
                      </a:r>
                    </a:p>
                  </a:txBody>
                  <a:tcPr marL="55158" marR="55158" marT="27579" marB="27579"/>
                </a:tc>
                <a:tc>
                  <a:txBody>
                    <a:bodyPr/>
                    <a:lstStyle/>
                    <a:p>
                      <a:r>
                        <a:rPr lang="en-US" sz="1100"/>
                        <a:t>Numerical</a:t>
                      </a:r>
                    </a:p>
                  </a:txBody>
                  <a:tcPr marL="55158" marR="55158" marT="27579" marB="27579"/>
                </a:tc>
                <a:extLst>
                  <a:ext uri="{0D108BD9-81ED-4DB2-BD59-A6C34878D82A}">
                    <a16:rowId xmlns:a16="http://schemas.microsoft.com/office/drawing/2014/main" val="941598917"/>
                  </a:ext>
                </a:extLst>
              </a:tr>
              <a:tr h="320290">
                <a:tc>
                  <a:txBody>
                    <a:bodyPr/>
                    <a:lstStyle/>
                    <a:p>
                      <a:r>
                        <a:rPr lang="en-US" sz="1100"/>
                        <a:t>13</a:t>
                      </a:r>
                    </a:p>
                  </a:txBody>
                  <a:tcPr marL="55158" marR="55158" marT="27579" marB="27579"/>
                </a:tc>
                <a:tc>
                  <a:txBody>
                    <a:bodyPr/>
                    <a:lstStyle/>
                    <a:p>
                      <a:r>
                        <a:rPr lang="en-US" sz="1100"/>
                        <a:t>Thal</a:t>
                      </a:r>
                    </a:p>
                  </a:txBody>
                  <a:tcPr marL="55158" marR="55158" marT="27579" marB="27579"/>
                </a:tc>
                <a:tc>
                  <a:txBody>
                    <a:bodyPr/>
                    <a:lstStyle/>
                    <a:p>
                      <a:r>
                        <a:rPr lang="en-US" sz="1100"/>
                        <a:t>3-normal</a:t>
                      </a:r>
                    </a:p>
                  </a:txBody>
                  <a:tcPr marL="55158" marR="55158" marT="27579" marB="27579"/>
                </a:tc>
                <a:tc>
                  <a:txBody>
                    <a:bodyPr/>
                    <a:lstStyle/>
                    <a:p>
                      <a:r>
                        <a:rPr lang="en-US" sz="1100" err="1"/>
                        <a:t>Nomin</a:t>
                      </a:r>
                      <a:endParaRPr lang="en-US" sz="1100"/>
                    </a:p>
                  </a:txBody>
                  <a:tcPr marL="55158" marR="55158" marT="27579" marB="27579"/>
                </a:tc>
                <a:extLst>
                  <a:ext uri="{0D108BD9-81ED-4DB2-BD59-A6C34878D82A}">
                    <a16:rowId xmlns:a16="http://schemas.microsoft.com/office/drawing/2014/main" val="3543043667"/>
                  </a:ext>
                </a:extLst>
              </a:tr>
            </a:tbl>
          </a:graphicData>
        </a:graphic>
      </p:graphicFrame>
    </p:spTree>
    <p:extLst>
      <p:ext uri="{BB962C8B-B14F-4D97-AF65-F5344CB8AC3E}">
        <p14:creationId xmlns:p14="http://schemas.microsoft.com/office/powerpoint/2010/main" val="2434832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B2F6-1295-1007-28C9-15234C5F64DF}"/>
              </a:ext>
            </a:extLst>
          </p:cNvPr>
          <p:cNvSpPr>
            <a:spLocks noGrp="1"/>
          </p:cNvSpPr>
          <p:nvPr>
            <p:ph type="title"/>
          </p:nvPr>
        </p:nvSpPr>
        <p:spPr>
          <a:xfrm>
            <a:off x="876693" y="741391"/>
            <a:ext cx="5219307" cy="1616203"/>
          </a:xfrm>
        </p:spPr>
        <p:txBody>
          <a:bodyPr anchor="b">
            <a:normAutofit/>
          </a:bodyPr>
          <a:lstStyle/>
          <a:p>
            <a:r>
              <a:rPr lang="en-US" sz="3200"/>
              <a:t>.</a:t>
            </a:r>
            <a:r>
              <a:rPr lang="en-US" sz="3200">
                <a:solidFill>
                  <a:schemeClr val="accent1"/>
                </a:solidFill>
              </a:rPr>
              <a:t>3 )Pre-processing of Data:</a:t>
            </a:r>
          </a:p>
        </p:txBody>
      </p:sp>
      <p:sp>
        <p:nvSpPr>
          <p:cNvPr id="3" name="Content Placeholder 2">
            <a:extLst>
              <a:ext uri="{FF2B5EF4-FFF2-40B4-BE49-F238E27FC236}">
                <a16:creationId xmlns:a16="http://schemas.microsoft.com/office/drawing/2014/main" id="{E2544026-B1B0-B56B-B79F-21EBF6152A70}"/>
              </a:ext>
            </a:extLst>
          </p:cNvPr>
          <p:cNvSpPr>
            <a:spLocks noGrp="1"/>
          </p:cNvSpPr>
          <p:nvPr>
            <p:ph idx="1"/>
          </p:nvPr>
        </p:nvSpPr>
        <p:spPr>
          <a:xfrm>
            <a:off x="876692" y="2533476"/>
            <a:ext cx="5219307" cy="3537410"/>
          </a:xfrm>
        </p:spPr>
        <p:txBody>
          <a:bodyPr anchor="t">
            <a:normAutofit/>
          </a:bodyPr>
          <a:lstStyle/>
          <a:p>
            <a:r>
              <a:rPr lang="en-US" sz="1900"/>
              <a:t>Data pre-processing is </a:t>
            </a:r>
            <a:r>
              <a:rPr lang="en-US" sz="1900" dirty="0"/>
              <a:t>all most  </a:t>
            </a:r>
            <a:r>
              <a:rPr lang="en-US" sz="1900"/>
              <a:t>important step for the creation of a machine learning </a:t>
            </a:r>
            <a:r>
              <a:rPr lang="en-US" sz="1900" dirty="0"/>
              <a:t>algorithms </a:t>
            </a:r>
            <a:r>
              <a:rPr lang="en-US" sz="1900"/>
              <a:t>model. Initially, </a:t>
            </a:r>
            <a:r>
              <a:rPr lang="en-US" sz="1900" dirty="0"/>
              <a:t> The </a:t>
            </a:r>
            <a:r>
              <a:rPr lang="en-US" sz="1900"/>
              <a:t>data may not be clean or in the required format for the model which can cause misleading outcomes</a:t>
            </a:r>
            <a:r>
              <a:rPr lang="en-US" sz="1900" dirty="0"/>
              <a:t> data</a:t>
            </a:r>
            <a:r>
              <a:rPr lang="en-US" sz="1900"/>
              <a:t>. In pre-processing of data, we transform </a:t>
            </a:r>
            <a:r>
              <a:rPr lang="en-US" sz="1900" dirty="0"/>
              <a:t>the </a:t>
            </a:r>
            <a:r>
              <a:rPr lang="en-US" sz="1900"/>
              <a:t>data into our required format</a:t>
            </a:r>
            <a:r>
              <a:rPr lang="en-US" sz="1900" dirty="0"/>
              <a:t> model</a:t>
            </a:r>
            <a:r>
              <a:rPr lang="en-US" sz="1900"/>
              <a:t>. </a:t>
            </a:r>
            <a:r>
              <a:rPr lang="en-US" sz="1900" dirty="0"/>
              <a:t>And </a:t>
            </a:r>
            <a:r>
              <a:rPr lang="en-US" sz="1900"/>
              <a:t>It is used to deal with noises, duplicates, and missing values of the dataset</a:t>
            </a:r>
            <a:r>
              <a:rPr lang="en-US" sz="1900" dirty="0"/>
              <a:t> models</a:t>
            </a:r>
            <a:r>
              <a:rPr lang="en-US" sz="1900"/>
              <a:t>. Data pre-processing has </a:t>
            </a:r>
            <a:r>
              <a:rPr lang="en-US" sz="1900" dirty="0"/>
              <a:t> been </a:t>
            </a:r>
            <a:r>
              <a:rPr lang="en-US" sz="1900"/>
              <a:t>the activities like importing datasets, </a:t>
            </a:r>
            <a:r>
              <a:rPr lang="en-US" sz="1900" dirty="0"/>
              <a:t>And </a:t>
            </a:r>
            <a:r>
              <a:rPr lang="en-US" sz="1900"/>
              <a:t>splitting datasets, attribute scaling, etc. Preprocessing of data </a:t>
            </a:r>
            <a:r>
              <a:rPr lang="en-US" sz="1900" dirty="0"/>
              <a:t>set </a:t>
            </a:r>
            <a:r>
              <a:rPr lang="en-US" sz="1900"/>
              <a:t>is required for improving the accuracy of the model</a:t>
            </a:r>
            <a:r>
              <a:rPr lang="en-US" sz="1900" dirty="0"/>
              <a:t> System</a:t>
            </a:r>
            <a:endParaRPr lang="en-US" sz="1900"/>
          </a:p>
          <a:p>
            <a:pPr marL="0" indent="0">
              <a:buNone/>
            </a:pPr>
            <a:endParaRPr lang="en-US" sz="1900"/>
          </a:p>
        </p:txBody>
      </p:sp>
      <p:pic>
        <p:nvPicPr>
          <p:cNvPr id="5" name="Picture 4" descr="A diagram of data processing">
            <a:extLst>
              <a:ext uri="{FF2B5EF4-FFF2-40B4-BE49-F238E27FC236}">
                <a16:creationId xmlns:a16="http://schemas.microsoft.com/office/drawing/2014/main" id="{12B9852C-5F45-BF8C-68D1-B62C7F6E8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019" y="1473890"/>
            <a:ext cx="4273463" cy="3910219"/>
          </a:xfrm>
          <a:prstGeom prst="rect">
            <a:avLst/>
          </a:prstGeom>
        </p:spPr>
      </p:pic>
      <p:grpSp>
        <p:nvGrpSpPr>
          <p:cNvPr id="10" name="Group 9">
            <a:extLst>
              <a:ext uri="{FF2B5EF4-FFF2-40B4-BE49-F238E27FC236}">
                <a16:creationId xmlns:a16="http://schemas.microsoft.com/office/drawing/2014/main" id="{C54A2A4D-19EF-3552-F383-6AD9587C8A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A9208F0F-2734-3945-8FD0-EEB19CF41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CFF5D9-43B9-9D58-6F3F-25041716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24288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B958E-169B-14C7-97C4-247C8FFE553C}"/>
              </a:ext>
            </a:extLst>
          </p:cNvPr>
          <p:cNvSpPr>
            <a:spLocks noGrp="1"/>
          </p:cNvSpPr>
          <p:nvPr>
            <p:ph type="title"/>
          </p:nvPr>
        </p:nvSpPr>
        <p:spPr>
          <a:xfrm>
            <a:off x="914399" y="566844"/>
            <a:ext cx="5181601" cy="1642956"/>
          </a:xfrm>
        </p:spPr>
        <p:txBody>
          <a:bodyPr anchor="b">
            <a:normAutofit/>
          </a:bodyPr>
          <a:lstStyle/>
          <a:p>
            <a:r>
              <a:rPr lang="en-US" sz="3600">
                <a:solidFill>
                  <a:schemeClr val="accent1"/>
                </a:solidFill>
              </a:rPr>
              <a:t>4) Balancing of Data:</a:t>
            </a:r>
          </a:p>
        </p:txBody>
      </p:sp>
      <p:sp>
        <p:nvSpPr>
          <p:cNvPr id="3" name="Content Placeholder 2">
            <a:extLst>
              <a:ext uri="{FF2B5EF4-FFF2-40B4-BE49-F238E27FC236}">
                <a16:creationId xmlns:a16="http://schemas.microsoft.com/office/drawing/2014/main" id="{A432EA47-F429-51E0-EEBB-8428920C1133}"/>
              </a:ext>
            </a:extLst>
          </p:cNvPr>
          <p:cNvSpPr>
            <a:spLocks noGrp="1"/>
          </p:cNvSpPr>
          <p:nvPr>
            <p:ph idx="1"/>
          </p:nvPr>
        </p:nvSpPr>
        <p:spPr>
          <a:xfrm>
            <a:off x="896112" y="2596243"/>
            <a:ext cx="5199888" cy="3507524"/>
          </a:xfrm>
        </p:spPr>
        <p:txBody>
          <a:bodyPr>
            <a:normAutofit/>
          </a:bodyPr>
          <a:lstStyle/>
          <a:p>
            <a:r>
              <a:rPr lang="en-US" sz="1600">
                <a:solidFill>
                  <a:schemeClr val="tx2"/>
                </a:solidFill>
              </a:rPr>
              <a:t>Imbalanced datasets can be balanced in two ways</a:t>
            </a:r>
            <a:r>
              <a:rPr lang="en-US" sz="1600" dirty="0">
                <a:solidFill>
                  <a:schemeClr val="tx2"/>
                </a:solidFill>
              </a:rPr>
              <a:t> methods</a:t>
            </a:r>
            <a:r>
              <a:rPr lang="en-US" sz="1600">
                <a:solidFill>
                  <a:schemeClr val="tx2"/>
                </a:solidFill>
              </a:rPr>
              <a:t>. They are Under Sampling and Over Sampling </a:t>
            </a:r>
          </a:p>
          <a:p>
            <a:r>
              <a:rPr lang="en-US" sz="1600">
                <a:solidFill>
                  <a:schemeClr val="tx2"/>
                </a:solidFill>
              </a:rPr>
              <a:t>(a) Under Sampling: In Under Sampling, dataset balance is done by the reduction of the size of the ample class</a:t>
            </a:r>
            <a:r>
              <a:rPr lang="en-US" sz="1600" dirty="0">
                <a:solidFill>
                  <a:schemeClr val="tx2"/>
                </a:solidFill>
              </a:rPr>
              <a:t> of data set and  </a:t>
            </a:r>
            <a:r>
              <a:rPr lang="en-US" sz="1600">
                <a:solidFill>
                  <a:schemeClr val="tx2"/>
                </a:solidFill>
              </a:rPr>
              <a:t>This process is considered when the amount of data is adequate.</a:t>
            </a:r>
          </a:p>
          <a:p>
            <a:r>
              <a:rPr lang="en-US" sz="1600">
                <a:solidFill>
                  <a:schemeClr val="tx2"/>
                </a:solidFill>
              </a:rPr>
              <a:t> (b) Over Sampling: In Over Sampling, dataset balance is done by increasing the size of the scarce samples</a:t>
            </a:r>
            <a:r>
              <a:rPr lang="en-US" sz="1600" dirty="0">
                <a:solidFill>
                  <a:schemeClr val="tx2"/>
                </a:solidFill>
              </a:rPr>
              <a:t> class of data set </a:t>
            </a:r>
            <a:r>
              <a:rPr lang="en-US" sz="1600">
                <a:solidFill>
                  <a:schemeClr val="tx2"/>
                </a:solidFill>
              </a:rPr>
              <a:t>.</a:t>
            </a:r>
            <a:r>
              <a:rPr lang="en-US" sz="1600" dirty="0">
                <a:solidFill>
                  <a:schemeClr val="tx2"/>
                </a:solidFill>
              </a:rPr>
              <a:t>and</a:t>
            </a:r>
            <a:r>
              <a:rPr lang="en-US" sz="1600">
                <a:solidFill>
                  <a:schemeClr val="tx2"/>
                </a:solidFill>
              </a:rPr>
              <a:t> This process is considered when the amount of data is inadequate. </a:t>
            </a:r>
          </a:p>
          <a:p>
            <a:pPr marL="0" indent="0">
              <a:buNone/>
            </a:pPr>
            <a:endParaRPr lang="en-US" sz="1600">
              <a:solidFill>
                <a:schemeClr val="tx2"/>
              </a:solidFill>
            </a:endParaRPr>
          </a:p>
        </p:txBody>
      </p:sp>
      <p:grpSp>
        <p:nvGrpSpPr>
          <p:cNvPr id="44" name="Group 32">
            <a:extLst>
              <a:ext uri="{FF2B5EF4-FFF2-40B4-BE49-F238E27FC236}">
                <a16:creationId xmlns:a16="http://schemas.microsoft.com/office/drawing/2014/main" id="{59D47941-986F-4A15-FC41-7527D904BD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85" y="4887325"/>
            <a:ext cx="2022729" cy="1993164"/>
            <a:chOff x="-60285" y="4581559"/>
            <a:chExt cx="2330572" cy="2296509"/>
          </a:xfrm>
        </p:grpSpPr>
        <p:sp>
          <p:nvSpPr>
            <p:cNvPr id="34" name="Freeform: Shape 33">
              <a:extLst>
                <a:ext uri="{FF2B5EF4-FFF2-40B4-BE49-F238E27FC236}">
                  <a16:creationId xmlns:a16="http://schemas.microsoft.com/office/drawing/2014/main" id="{360EC868-83E9-43E0-4856-1190B2886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400132">
              <a:off x="1073269" y="6038524"/>
              <a:ext cx="374890" cy="373361"/>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849482"/>
                <a:gd name="connsiteY0" fmla="*/ 2 h 4963949"/>
                <a:gd name="connsiteX1" fmla="*/ 4735908 w 4849482"/>
                <a:gd name="connsiteY1" fmla="*/ 1905908 h 4963949"/>
                <a:gd name="connsiteX2" fmla="*/ 4451030 w 4849482"/>
                <a:gd name="connsiteY2" fmla="*/ 3809089 h 4963949"/>
                <a:gd name="connsiteX3" fmla="*/ 3419865 w 4849482"/>
                <a:gd name="connsiteY3" fmla="*/ 4844857 h 4963949"/>
                <a:gd name="connsiteX4" fmla="*/ 1074535 w 4849482"/>
                <a:gd name="connsiteY4" fmla="*/ 4657238 h 4963949"/>
                <a:gd name="connsiteX5" fmla="*/ 33359 w 4849482"/>
                <a:gd name="connsiteY5" fmla="*/ 2995667 h 4963949"/>
                <a:gd name="connsiteX6" fmla="*/ 592137 w 4849482"/>
                <a:gd name="connsiteY6" fmla="*/ 805858 h 4963949"/>
                <a:gd name="connsiteX7" fmla="*/ 2649000 w 4849482"/>
                <a:gd name="connsiteY7" fmla="*/ 2 h 4963949"/>
                <a:gd name="connsiteX0" fmla="*/ 2649000 w 4942023"/>
                <a:gd name="connsiteY0" fmla="*/ 2 h 4678955"/>
                <a:gd name="connsiteX1" fmla="*/ 4735908 w 4942023"/>
                <a:gd name="connsiteY1" fmla="*/ 1905908 h 4678955"/>
                <a:gd name="connsiteX2" fmla="*/ 4451030 w 4942023"/>
                <a:gd name="connsiteY2" fmla="*/ 3809089 h 4678955"/>
                <a:gd name="connsiteX3" fmla="*/ 1074535 w 4942023"/>
                <a:gd name="connsiteY3" fmla="*/ 4657238 h 4678955"/>
                <a:gd name="connsiteX4" fmla="*/ 33359 w 4942023"/>
                <a:gd name="connsiteY4" fmla="*/ 2995667 h 4678955"/>
                <a:gd name="connsiteX5" fmla="*/ 592137 w 4942023"/>
                <a:gd name="connsiteY5" fmla="*/ 805858 h 4678955"/>
                <a:gd name="connsiteX6" fmla="*/ 2649000 w 4942023"/>
                <a:gd name="connsiteY6" fmla="*/ 2 h 4678955"/>
                <a:gd name="connsiteX0" fmla="*/ 2649000 w 4806392"/>
                <a:gd name="connsiteY0" fmla="*/ 2 h 4842789"/>
                <a:gd name="connsiteX1" fmla="*/ 4735908 w 4806392"/>
                <a:gd name="connsiteY1" fmla="*/ 1905908 h 4842789"/>
                <a:gd name="connsiteX2" fmla="*/ 3706624 w 4806392"/>
                <a:gd name="connsiteY2" fmla="*/ 4493428 h 4842789"/>
                <a:gd name="connsiteX3" fmla="*/ 1074535 w 4806392"/>
                <a:gd name="connsiteY3" fmla="*/ 4657238 h 4842789"/>
                <a:gd name="connsiteX4" fmla="*/ 33359 w 4806392"/>
                <a:gd name="connsiteY4" fmla="*/ 2995667 h 4842789"/>
                <a:gd name="connsiteX5" fmla="*/ 592137 w 4806392"/>
                <a:gd name="connsiteY5" fmla="*/ 805858 h 4842789"/>
                <a:gd name="connsiteX6" fmla="*/ 2649000 w 4806392"/>
                <a:gd name="connsiteY6" fmla="*/ 2 h 484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6392" h="4842789">
                  <a:moveTo>
                    <a:pt x="2649000" y="2"/>
                  </a:moveTo>
                  <a:cubicBezTo>
                    <a:pt x="3339628" y="183344"/>
                    <a:pt x="4435570" y="1271060"/>
                    <a:pt x="4735908" y="1905908"/>
                  </a:cubicBezTo>
                  <a:cubicBezTo>
                    <a:pt x="5036246" y="2540756"/>
                    <a:pt x="4316853" y="4034873"/>
                    <a:pt x="3706624" y="4493428"/>
                  </a:cubicBezTo>
                  <a:cubicBezTo>
                    <a:pt x="3096395" y="4951983"/>
                    <a:pt x="1686746" y="4906865"/>
                    <a:pt x="1074535" y="4657238"/>
                  </a:cubicBezTo>
                  <a:cubicBezTo>
                    <a:pt x="462324" y="4407611"/>
                    <a:pt x="145196" y="3624902"/>
                    <a:pt x="33359" y="2995667"/>
                  </a:cubicBezTo>
                  <a:cubicBezTo>
                    <a:pt x="-94426" y="2318585"/>
                    <a:pt x="156197" y="1305135"/>
                    <a:pt x="592137" y="805858"/>
                  </a:cubicBezTo>
                  <a:cubicBezTo>
                    <a:pt x="1028077" y="306581"/>
                    <a:pt x="1996327" y="30750"/>
                    <a:pt x="2649000" y="2"/>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34">
              <a:extLst>
                <a:ext uri="{FF2B5EF4-FFF2-40B4-BE49-F238E27FC236}">
                  <a16:creationId xmlns:a16="http://schemas.microsoft.com/office/drawing/2014/main" id="{6D985B52-4EDF-48D5-D47E-F9B38F2A1C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29076">
              <a:off x="962723" y="6319494"/>
              <a:ext cx="1307564" cy="558574"/>
            </a:xfrm>
            <a:custGeom>
              <a:avLst/>
              <a:gdLst>
                <a:gd name="connsiteX0" fmla="*/ 1307564 w 1307564"/>
                <a:gd name="connsiteY0" fmla="*/ 360848 h 558574"/>
                <a:gd name="connsiteX1" fmla="*/ 1264610 w 1307564"/>
                <a:gd name="connsiteY1" fmla="*/ 558387 h 558574"/>
                <a:gd name="connsiteX2" fmla="*/ 496925 w 1307564"/>
                <a:gd name="connsiteY2" fmla="*/ 469382 h 558574"/>
                <a:gd name="connsiteX3" fmla="*/ 472802 w 1307564"/>
                <a:gd name="connsiteY3" fmla="*/ 464872 h 558574"/>
                <a:gd name="connsiteX4" fmla="*/ 0 w 1307564"/>
                <a:gd name="connsiteY4" fmla="*/ 0 h 558574"/>
                <a:gd name="connsiteX5" fmla="*/ 152076 w 1307564"/>
                <a:gd name="connsiteY5" fmla="*/ 41404 h 558574"/>
                <a:gd name="connsiteX6" fmla="*/ 1307564 w 1307564"/>
                <a:gd name="connsiteY6" fmla="*/ 360848 h 55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564" h="558574">
                  <a:moveTo>
                    <a:pt x="1307564" y="360848"/>
                  </a:moveTo>
                  <a:cubicBezTo>
                    <a:pt x="1303188" y="403876"/>
                    <a:pt x="1279827" y="564823"/>
                    <a:pt x="1264610" y="558387"/>
                  </a:cubicBezTo>
                  <a:cubicBezTo>
                    <a:pt x="1237694" y="559849"/>
                    <a:pt x="802592" y="520038"/>
                    <a:pt x="496925" y="469382"/>
                  </a:cubicBezTo>
                  <a:lnTo>
                    <a:pt x="472802" y="464872"/>
                  </a:lnTo>
                  <a:lnTo>
                    <a:pt x="0" y="0"/>
                  </a:lnTo>
                  <a:lnTo>
                    <a:pt x="152076" y="41404"/>
                  </a:lnTo>
                  <a:cubicBezTo>
                    <a:pt x="614511" y="166095"/>
                    <a:pt x="1270124" y="336305"/>
                    <a:pt x="1307564" y="360848"/>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3DFB3DD7-EE05-3397-7AB2-0974D469A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29076">
              <a:off x="962723" y="6319494"/>
              <a:ext cx="1307564" cy="558574"/>
            </a:xfrm>
            <a:custGeom>
              <a:avLst/>
              <a:gdLst>
                <a:gd name="connsiteX0" fmla="*/ 1307564 w 1307564"/>
                <a:gd name="connsiteY0" fmla="*/ 360848 h 558574"/>
                <a:gd name="connsiteX1" fmla="*/ 1264610 w 1307564"/>
                <a:gd name="connsiteY1" fmla="*/ 558387 h 558574"/>
                <a:gd name="connsiteX2" fmla="*/ 496925 w 1307564"/>
                <a:gd name="connsiteY2" fmla="*/ 469382 h 558574"/>
                <a:gd name="connsiteX3" fmla="*/ 472802 w 1307564"/>
                <a:gd name="connsiteY3" fmla="*/ 464872 h 558574"/>
                <a:gd name="connsiteX4" fmla="*/ 0 w 1307564"/>
                <a:gd name="connsiteY4" fmla="*/ 0 h 558574"/>
                <a:gd name="connsiteX5" fmla="*/ 152076 w 1307564"/>
                <a:gd name="connsiteY5" fmla="*/ 41404 h 558574"/>
                <a:gd name="connsiteX6" fmla="*/ 1307564 w 1307564"/>
                <a:gd name="connsiteY6" fmla="*/ 360848 h 55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564" h="558574">
                  <a:moveTo>
                    <a:pt x="1307564" y="360848"/>
                  </a:moveTo>
                  <a:cubicBezTo>
                    <a:pt x="1303188" y="403876"/>
                    <a:pt x="1279827" y="564823"/>
                    <a:pt x="1264610" y="558387"/>
                  </a:cubicBezTo>
                  <a:cubicBezTo>
                    <a:pt x="1237694" y="559849"/>
                    <a:pt x="802592" y="520038"/>
                    <a:pt x="496925" y="469382"/>
                  </a:cubicBezTo>
                  <a:lnTo>
                    <a:pt x="472802" y="464872"/>
                  </a:lnTo>
                  <a:lnTo>
                    <a:pt x="0" y="0"/>
                  </a:lnTo>
                  <a:lnTo>
                    <a:pt x="152076" y="41404"/>
                  </a:lnTo>
                  <a:cubicBezTo>
                    <a:pt x="614511" y="166095"/>
                    <a:pt x="1270124" y="336305"/>
                    <a:pt x="1307564" y="360848"/>
                  </a:cubicBezTo>
                  <a:close/>
                </a:path>
              </a:pathLst>
            </a:custGeom>
            <a:solidFill>
              <a:schemeClr val="accent3">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36">
              <a:extLst>
                <a:ext uri="{FF2B5EF4-FFF2-40B4-BE49-F238E27FC236}">
                  <a16:creationId xmlns:a16="http://schemas.microsoft.com/office/drawing/2014/main" id="{D1E859F5-3E53-24D1-D141-628C029B79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938007" flipV="1">
              <a:off x="-570599" y="5091873"/>
              <a:ext cx="1904974" cy="884345"/>
            </a:xfrm>
            <a:custGeom>
              <a:avLst/>
              <a:gdLst>
                <a:gd name="connsiteX0" fmla="*/ 0 w 1904974"/>
                <a:gd name="connsiteY0" fmla="*/ 421557 h 884345"/>
                <a:gd name="connsiteX1" fmla="*/ 416370 w 1904974"/>
                <a:gd name="connsiteY1" fmla="*/ 530740 h 884345"/>
                <a:gd name="connsiteX2" fmla="*/ 1800731 w 1904974"/>
                <a:gd name="connsiteY2" fmla="*/ 866036 h 884345"/>
                <a:gd name="connsiteX3" fmla="*/ 1904485 w 1904974"/>
                <a:gd name="connsiteY3" fmla="*/ 880134 h 884345"/>
                <a:gd name="connsiteX4" fmla="*/ 1894966 w 1904974"/>
                <a:gd name="connsiteY4" fmla="*/ 779469 h 884345"/>
                <a:gd name="connsiteX5" fmla="*/ 1761844 w 1904974"/>
                <a:gd name="connsiteY5" fmla="*/ 402374 h 884345"/>
                <a:gd name="connsiteX6" fmla="*/ 1377785 w 1904974"/>
                <a:gd name="connsiteY6" fmla="*/ 3317 h 884345"/>
                <a:gd name="connsiteX7" fmla="*/ 1372668 w 1904974"/>
                <a:gd name="connsiteY7" fmla="*/ 0 h 884345"/>
                <a:gd name="connsiteX8" fmla="*/ 337869 w 1904974"/>
                <a:gd name="connsiteY8" fmla="*/ 139908 h 884345"/>
                <a:gd name="connsiteX9" fmla="*/ 188081 w 1904974"/>
                <a:gd name="connsiteY9" fmla="*/ 203651 h 884345"/>
                <a:gd name="connsiteX10" fmla="*/ 125663 w 1904974"/>
                <a:gd name="connsiteY10" fmla="*/ 268413 h 884345"/>
                <a:gd name="connsiteX11" fmla="*/ 0 w 1904974"/>
                <a:gd name="connsiteY11" fmla="*/ 421557 h 88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74" h="884345">
                  <a:moveTo>
                    <a:pt x="0" y="421557"/>
                  </a:moveTo>
                  <a:cubicBezTo>
                    <a:pt x="3634" y="427260"/>
                    <a:pt x="235761" y="473169"/>
                    <a:pt x="416370" y="530740"/>
                  </a:cubicBezTo>
                  <a:lnTo>
                    <a:pt x="1800731" y="866036"/>
                  </a:lnTo>
                  <a:cubicBezTo>
                    <a:pt x="1847450" y="875071"/>
                    <a:pt x="1894389" y="892323"/>
                    <a:pt x="1904485" y="880134"/>
                  </a:cubicBezTo>
                  <a:cubicBezTo>
                    <a:pt x="1907165" y="859490"/>
                    <a:pt x="1898113" y="808332"/>
                    <a:pt x="1894966" y="779469"/>
                  </a:cubicBezTo>
                  <a:cubicBezTo>
                    <a:pt x="1878988" y="675447"/>
                    <a:pt x="1847255" y="520751"/>
                    <a:pt x="1761844" y="402374"/>
                  </a:cubicBezTo>
                  <a:cubicBezTo>
                    <a:pt x="1676433" y="283997"/>
                    <a:pt x="1531056" y="114087"/>
                    <a:pt x="1377785" y="3317"/>
                  </a:cubicBezTo>
                  <a:lnTo>
                    <a:pt x="1372668" y="0"/>
                  </a:lnTo>
                  <a:lnTo>
                    <a:pt x="337869" y="139908"/>
                  </a:lnTo>
                  <a:lnTo>
                    <a:pt x="188081" y="203651"/>
                  </a:lnTo>
                  <a:lnTo>
                    <a:pt x="125663" y="268413"/>
                  </a:lnTo>
                  <a:cubicBezTo>
                    <a:pt x="56438" y="343137"/>
                    <a:pt x="7361" y="404648"/>
                    <a:pt x="0" y="421557"/>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2E19958B-8991-2DE4-0301-6ADCA0C20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938007" flipV="1">
              <a:off x="-570599" y="5091873"/>
              <a:ext cx="1904974" cy="884345"/>
            </a:xfrm>
            <a:custGeom>
              <a:avLst/>
              <a:gdLst>
                <a:gd name="connsiteX0" fmla="*/ 0 w 1904974"/>
                <a:gd name="connsiteY0" fmla="*/ 421557 h 884345"/>
                <a:gd name="connsiteX1" fmla="*/ 416370 w 1904974"/>
                <a:gd name="connsiteY1" fmla="*/ 530740 h 884345"/>
                <a:gd name="connsiteX2" fmla="*/ 1800731 w 1904974"/>
                <a:gd name="connsiteY2" fmla="*/ 866036 h 884345"/>
                <a:gd name="connsiteX3" fmla="*/ 1904485 w 1904974"/>
                <a:gd name="connsiteY3" fmla="*/ 880134 h 884345"/>
                <a:gd name="connsiteX4" fmla="*/ 1894966 w 1904974"/>
                <a:gd name="connsiteY4" fmla="*/ 779469 h 884345"/>
                <a:gd name="connsiteX5" fmla="*/ 1761844 w 1904974"/>
                <a:gd name="connsiteY5" fmla="*/ 402374 h 884345"/>
                <a:gd name="connsiteX6" fmla="*/ 1377785 w 1904974"/>
                <a:gd name="connsiteY6" fmla="*/ 3317 h 884345"/>
                <a:gd name="connsiteX7" fmla="*/ 1372668 w 1904974"/>
                <a:gd name="connsiteY7" fmla="*/ 0 h 884345"/>
                <a:gd name="connsiteX8" fmla="*/ 337869 w 1904974"/>
                <a:gd name="connsiteY8" fmla="*/ 139908 h 884345"/>
                <a:gd name="connsiteX9" fmla="*/ 188081 w 1904974"/>
                <a:gd name="connsiteY9" fmla="*/ 203651 h 884345"/>
                <a:gd name="connsiteX10" fmla="*/ 125663 w 1904974"/>
                <a:gd name="connsiteY10" fmla="*/ 268413 h 884345"/>
                <a:gd name="connsiteX11" fmla="*/ 0 w 1904974"/>
                <a:gd name="connsiteY11" fmla="*/ 421557 h 88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74" h="884345">
                  <a:moveTo>
                    <a:pt x="0" y="421557"/>
                  </a:moveTo>
                  <a:cubicBezTo>
                    <a:pt x="3634" y="427260"/>
                    <a:pt x="235761" y="473169"/>
                    <a:pt x="416370" y="530740"/>
                  </a:cubicBezTo>
                  <a:lnTo>
                    <a:pt x="1800731" y="866036"/>
                  </a:lnTo>
                  <a:cubicBezTo>
                    <a:pt x="1847450" y="875071"/>
                    <a:pt x="1894389" y="892323"/>
                    <a:pt x="1904485" y="880134"/>
                  </a:cubicBezTo>
                  <a:cubicBezTo>
                    <a:pt x="1907165" y="859490"/>
                    <a:pt x="1898113" y="808332"/>
                    <a:pt x="1894966" y="779469"/>
                  </a:cubicBezTo>
                  <a:cubicBezTo>
                    <a:pt x="1878988" y="675447"/>
                    <a:pt x="1847255" y="520751"/>
                    <a:pt x="1761844" y="402374"/>
                  </a:cubicBezTo>
                  <a:cubicBezTo>
                    <a:pt x="1676433" y="283997"/>
                    <a:pt x="1531056" y="114087"/>
                    <a:pt x="1377785" y="3317"/>
                  </a:cubicBezTo>
                  <a:lnTo>
                    <a:pt x="1372668" y="0"/>
                  </a:lnTo>
                  <a:lnTo>
                    <a:pt x="337869" y="139908"/>
                  </a:lnTo>
                  <a:lnTo>
                    <a:pt x="188081" y="203651"/>
                  </a:lnTo>
                  <a:lnTo>
                    <a:pt x="125663" y="268413"/>
                  </a:lnTo>
                  <a:cubicBezTo>
                    <a:pt x="56438" y="343137"/>
                    <a:pt x="7361" y="404648"/>
                    <a:pt x="0" y="421557"/>
                  </a:cubicBezTo>
                  <a:close/>
                </a:path>
              </a:pathLst>
            </a:custGeom>
            <a:solidFill>
              <a:schemeClr val="accent4">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descr="A screen shot of a graph&#10;&#10;Description automatically generated">
            <a:extLst>
              <a:ext uri="{FF2B5EF4-FFF2-40B4-BE49-F238E27FC236}">
                <a16:creationId xmlns:a16="http://schemas.microsoft.com/office/drawing/2014/main" id="{765C34CD-3358-691B-5E16-51A5E58E2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23850"/>
            <a:ext cx="6011056" cy="6161214"/>
          </a:xfrm>
          <a:prstGeom prst="rect">
            <a:avLst/>
          </a:prstGeom>
        </p:spPr>
      </p:pic>
    </p:spTree>
    <p:extLst>
      <p:ext uri="{BB962C8B-B14F-4D97-AF65-F5344CB8AC3E}">
        <p14:creationId xmlns:p14="http://schemas.microsoft.com/office/powerpoint/2010/main" val="2391670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82E8A-6AC1-CB68-9337-55E54637D72C}"/>
              </a:ext>
            </a:extLst>
          </p:cNvPr>
          <p:cNvSpPr>
            <a:spLocks noGrp="1"/>
          </p:cNvSpPr>
          <p:nvPr>
            <p:ph type="title"/>
          </p:nvPr>
        </p:nvSpPr>
        <p:spPr>
          <a:xfrm>
            <a:off x="762000" y="761998"/>
            <a:ext cx="5334000" cy="1708246"/>
          </a:xfrm>
        </p:spPr>
        <p:txBody>
          <a:bodyPr anchor="ctr">
            <a:normAutofit/>
          </a:bodyPr>
          <a:lstStyle/>
          <a:p>
            <a:r>
              <a:rPr lang="en-US" sz="4000">
                <a:solidFill>
                  <a:schemeClr val="accent1"/>
                </a:solidFill>
              </a:rPr>
              <a:t>5) Prediction of Disease:</a:t>
            </a:r>
          </a:p>
        </p:txBody>
      </p:sp>
      <p:sp>
        <p:nvSpPr>
          <p:cNvPr id="3" name="Content Placeholder 2">
            <a:extLst>
              <a:ext uri="{FF2B5EF4-FFF2-40B4-BE49-F238E27FC236}">
                <a16:creationId xmlns:a16="http://schemas.microsoft.com/office/drawing/2014/main" id="{F5D61FFB-4D9F-4EDD-0555-5D17288D692E}"/>
              </a:ext>
            </a:extLst>
          </p:cNvPr>
          <p:cNvSpPr>
            <a:spLocks noGrp="1"/>
          </p:cNvSpPr>
          <p:nvPr>
            <p:ph idx="1"/>
          </p:nvPr>
        </p:nvSpPr>
        <p:spPr>
          <a:xfrm>
            <a:off x="761994" y="2470245"/>
            <a:ext cx="5334006" cy="3769835"/>
          </a:xfrm>
        </p:spPr>
        <p:txBody>
          <a:bodyPr anchor="ctr">
            <a:normAutofit/>
          </a:bodyPr>
          <a:lstStyle/>
          <a:p>
            <a:r>
              <a:rPr lang="en-US" sz="2000" dirty="0"/>
              <a:t>The too many </a:t>
            </a:r>
            <a:r>
              <a:rPr lang="en-US" sz="2000"/>
              <a:t>Various machine learning algorithms like SVM, Naive Bayes, Decision Tree, Random Tree, Logistic Regression, Ada-boost, </a:t>
            </a:r>
            <a:r>
              <a:rPr lang="en-US" sz="2000" dirty="0" err="1"/>
              <a:t>Xg</a:t>
            </a:r>
            <a:r>
              <a:rPr lang="en-US" sz="2000"/>
              <a:t>-boost are used for classification. </a:t>
            </a:r>
            <a:r>
              <a:rPr lang="en-US" sz="2000" dirty="0"/>
              <a:t>And  </a:t>
            </a:r>
            <a:r>
              <a:rPr lang="en-US" sz="2000"/>
              <a:t>Comparative analysis is performed among algorithms and the algorithm that gives the highest accuracy </a:t>
            </a:r>
            <a:r>
              <a:rPr lang="en-US" sz="2000" dirty="0"/>
              <a:t>results </a:t>
            </a:r>
            <a:r>
              <a:rPr lang="en-US" sz="2000"/>
              <a:t>is used for heart disease prediction</a:t>
            </a:r>
            <a:r>
              <a:rPr lang="en-US" sz="2000" dirty="0"/>
              <a:t> systems</a:t>
            </a:r>
            <a:r>
              <a:rPr lang="en-US" sz="2000"/>
              <a:t>.</a:t>
            </a:r>
          </a:p>
          <a:p>
            <a:pPr marL="0" indent="0">
              <a:buNone/>
            </a:pPr>
            <a:endParaRPr lang="en-US" sz="2000"/>
          </a:p>
        </p:txBody>
      </p:sp>
      <p:sp>
        <p:nvSpPr>
          <p:cNvPr id="14" name="Rectangle 9">
            <a:extLst>
              <a:ext uri="{FF2B5EF4-FFF2-40B4-BE49-F238E27FC236}">
                <a16:creationId xmlns:a16="http://schemas.microsoft.com/office/drawing/2014/main" id="{0D05C9B4-B5C9-2D4D-23C9-CEE72646F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1"/>
            <a:ext cx="5410200" cy="6858001"/>
          </a:xfrm>
          <a:prstGeom prst="rect">
            <a:avLst/>
          </a:prstGeom>
          <a:solidFill>
            <a:srgbClr val="FFFFFF"/>
          </a:solidFill>
          <a:ln>
            <a:noFill/>
          </a:ln>
          <a:effectLst>
            <a:outerShdw blurRad="266700" dist="2159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diagram of a person's reaction">
            <a:extLst>
              <a:ext uri="{FF2B5EF4-FFF2-40B4-BE49-F238E27FC236}">
                <a16:creationId xmlns:a16="http://schemas.microsoft.com/office/drawing/2014/main" id="{309F6401-DC8D-E8E8-4E8D-3C077AB95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179109"/>
            <a:ext cx="5334000" cy="6268825"/>
          </a:xfrm>
          <a:prstGeom prst="rect">
            <a:avLst/>
          </a:prstGeom>
        </p:spPr>
      </p:pic>
    </p:spTree>
    <p:extLst>
      <p:ext uri="{BB962C8B-B14F-4D97-AF65-F5344CB8AC3E}">
        <p14:creationId xmlns:p14="http://schemas.microsoft.com/office/powerpoint/2010/main" val="2184362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B0E290-2924-7A6F-7CA0-32E7E6CCEDCA}"/>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APPLICATION:</a:t>
            </a:r>
          </a:p>
        </p:txBody>
      </p:sp>
      <p:graphicFrame>
        <p:nvGraphicFramePr>
          <p:cNvPr id="91" name="Content Placeholder 2">
            <a:extLst>
              <a:ext uri="{FF2B5EF4-FFF2-40B4-BE49-F238E27FC236}">
                <a16:creationId xmlns:a16="http://schemas.microsoft.com/office/drawing/2014/main" id="{70839982-79CF-CAEC-AB88-16A7C5B44B06}"/>
              </a:ext>
            </a:extLst>
          </p:cNvPr>
          <p:cNvGraphicFramePr>
            <a:graphicFrameLocks noGrp="1"/>
          </p:cNvGraphicFramePr>
          <p:nvPr>
            <p:ph idx="1"/>
            <p:extLst>
              <p:ext uri="{D42A27DB-BD31-4B8C-83A1-F6EECF244321}">
                <p14:modId xmlns:p14="http://schemas.microsoft.com/office/powerpoint/2010/main" val="1038164642"/>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1697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A29B-8280-5520-EB83-38C93EEE864C}"/>
              </a:ext>
            </a:extLst>
          </p:cNvPr>
          <p:cNvSpPr>
            <a:spLocks noGrp="1"/>
          </p:cNvSpPr>
          <p:nvPr>
            <p:ph type="title"/>
          </p:nvPr>
        </p:nvSpPr>
        <p:spPr>
          <a:xfrm>
            <a:off x="352425" y="200026"/>
            <a:ext cx="4752975" cy="819150"/>
          </a:xfrm>
        </p:spPr>
        <p:txBody>
          <a:bodyPr anchor="b">
            <a:normAutofit/>
          </a:bodyPr>
          <a:lstStyle/>
          <a:p>
            <a:r>
              <a:rPr lang="en-US" sz="3200">
                <a:solidFill>
                  <a:schemeClr val="accent1"/>
                </a:solidFill>
              </a:rPr>
              <a:t>SYSTEM ARCHITECTURE:</a:t>
            </a:r>
          </a:p>
        </p:txBody>
      </p:sp>
      <p:sp>
        <p:nvSpPr>
          <p:cNvPr id="3" name="Content Placeholder 2">
            <a:extLst>
              <a:ext uri="{FF2B5EF4-FFF2-40B4-BE49-F238E27FC236}">
                <a16:creationId xmlns:a16="http://schemas.microsoft.com/office/drawing/2014/main" id="{687A07D6-8420-9D70-F174-C67F82D2E460}"/>
              </a:ext>
            </a:extLst>
          </p:cNvPr>
          <p:cNvSpPr>
            <a:spLocks noGrp="1"/>
          </p:cNvSpPr>
          <p:nvPr>
            <p:ph idx="1"/>
          </p:nvPr>
        </p:nvSpPr>
        <p:spPr>
          <a:xfrm>
            <a:off x="85725" y="1533525"/>
            <a:ext cx="5388714" cy="5010150"/>
          </a:xfrm>
        </p:spPr>
        <p:txBody>
          <a:bodyPr anchor="t">
            <a:normAutofit/>
          </a:bodyPr>
          <a:lstStyle/>
          <a:p>
            <a:r>
              <a:rPr lang="en-US" sz="1600" dirty="0"/>
              <a:t>This </a:t>
            </a:r>
            <a:r>
              <a:rPr lang="en-US" sz="1600"/>
              <a:t>system architecture gives an overview of the working of the system.</a:t>
            </a:r>
          </a:p>
          <a:p>
            <a:r>
              <a:rPr lang="en-US" sz="1600" dirty="0">
                <a:solidFill>
                  <a:schemeClr val="accent1"/>
                </a:solidFill>
              </a:rPr>
              <a:t>This is the </a:t>
            </a:r>
            <a:r>
              <a:rPr lang="en-US" sz="1600">
                <a:solidFill>
                  <a:schemeClr val="accent1"/>
                </a:solidFill>
              </a:rPr>
              <a:t>working of this system is described as follows:</a:t>
            </a:r>
          </a:p>
          <a:p>
            <a:r>
              <a:rPr lang="en-US" sz="1600"/>
              <a:t>Dataset collection is collecting </a:t>
            </a:r>
            <a:r>
              <a:rPr lang="en-US" sz="1600" dirty="0"/>
              <a:t> the most important </a:t>
            </a:r>
            <a:r>
              <a:rPr lang="en-US" sz="1600"/>
              <a:t>data which contains patient details. Attributes selection process selects the useful attributes for the prediction of heart disease</a:t>
            </a:r>
            <a:r>
              <a:rPr lang="en-US" sz="1600" dirty="0"/>
              <a:t> systems</a:t>
            </a:r>
            <a:r>
              <a:rPr lang="en-US" sz="1600"/>
              <a:t>. After </a:t>
            </a:r>
            <a:r>
              <a:rPr lang="en-US" sz="1600" dirty="0"/>
              <a:t>that  </a:t>
            </a:r>
            <a:r>
              <a:rPr lang="en-US" sz="1600"/>
              <a:t>identifying the available </a:t>
            </a:r>
            <a:r>
              <a:rPr lang="en-US" sz="1600" dirty="0"/>
              <a:t>of </a:t>
            </a:r>
            <a:r>
              <a:rPr lang="en-US" sz="1600"/>
              <a:t>data resources, </a:t>
            </a:r>
            <a:r>
              <a:rPr lang="en-US" sz="1600" dirty="0"/>
              <a:t>And </a:t>
            </a:r>
            <a:r>
              <a:rPr lang="en-US" sz="1600"/>
              <a:t>they are further selected, </a:t>
            </a:r>
            <a:r>
              <a:rPr lang="en-US" sz="1600" dirty="0"/>
              <a:t>And </a:t>
            </a:r>
            <a:r>
              <a:rPr lang="en-US" sz="1600"/>
              <a:t>cleaned, made into the desired form</a:t>
            </a:r>
            <a:r>
              <a:rPr lang="en-US" sz="1600" dirty="0"/>
              <a:t> also</a:t>
            </a:r>
            <a:r>
              <a:rPr lang="en-US" sz="1600"/>
              <a:t>. Different classification techniques as stated will be applied on preprocessed data to predict the accuracy of heart disease</a:t>
            </a:r>
            <a:r>
              <a:rPr lang="en-US" sz="1600" dirty="0"/>
              <a:t> systems</a:t>
            </a:r>
            <a:r>
              <a:rPr lang="en-US" sz="1600"/>
              <a:t>. Accuracy measure compares the accuracy of different classifiers</a:t>
            </a:r>
            <a:r>
              <a:rPr lang="en-US" sz="1600" dirty="0"/>
              <a:t> results</a:t>
            </a:r>
            <a:r>
              <a:rPr lang="en-US" sz="1600"/>
              <a:t>.</a:t>
            </a:r>
          </a:p>
          <a:p>
            <a:endParaRPr lang="en-US" sz="1600"/>
          </a:p>
        </p:txBody>
      </p:sp>
      <p:pic>
        <p:nvPicPr>
          <p:cNvPr id="7" name="Picture 6" descr="A diagram of a company&#10;&#10;Description automatically generated">
            <a:extLst>
              <a:ext uri="{FF2B5EF4-FFF2-40B4-BE49-F238E27FC236}">
                <a16:creationId xmlns:a16="http://schemas.microsoft.com/office/drawing/2014/main" id="{B7B3ADCE-9AB7-0E83-87C6-2CE8BF5C9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126" y="200026"/>
            <a:ext cx="6619874" cy="6429374"/>
          </a:xfrm>
          <a:prstGeom prst="rect">
            <a:avLst/>
          </a:prstGeom>
        </p:spPr>
      </p:pic>
      <p:grpSp>
        <p:nvGrpSpPr>
          <p:cNvPr id="12" name="Group 11">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3" name="Rectangle 12">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3767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C477752-ACCA-41C1-9B1D-D0CED1F9C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B7FFE1-4166-713D-3D35-8FD74AB5FE5F}"/>
              </a:ext>
            </a:extLst>
          </p:cNvPr>
          <p:cNvSpPr>
            <a:spLocks noGrp="1"/>
          </p:cNvSpPr>
          <p:nvPr>
            <p:ph type="title"/>
          </p:nvPr>
        </p:nvSpPr>
        <p:spPr>
          <a:xfrm>
            <a:off x="838200" y="347664"/>
            <a:ext cx="6163624" cy="1306475"/>
          </a:xfrm>
        </p:spPr>
        <p:txBody>
          <a:bodyPr vert="horz" lIns="91440" tIns="45720" rIns="91440" bIns="45720" rtlCol="0" anchor="ctr">
            <a:normAutofit/>
          </a:bodyPr>
          <a:lstStyle/>
          <a:p>
            <a:pPr algn="ctr"/>
            <a:r>
              <a:rPr lang="en-US" kern="1200">
                <a:solidFill>
                  <a:schemeClr val="accent1"/>
                </a:solidFill>
                <a:latin typeface="+mj-lt"/>
                <a:ea typeface="+mj-ea"/>
                <a:cs typeface="+mj-cs"/>
              </a:rPr>
              <a:t>Architecture of Prediction System:</a:t>
            </a:r>
          </a:p>
        </p:txBody>
      </p:sp>
      <p:pic>
        <p:nvPicPr>
          <p:cNvPr id="5" name="Content Placeholder 4" descr="A diagram of a software company&#10;&#10;Description automatically generated with medium confidence">
            <a:extLst>
              <a:ext uri="{FF2B5EF4-FFF2-40B4-BE49-F238E27FC236}">
                <a16:creationId xmlns:a16="http://schemas.microsoft.com/office/drawing/2014/main" id="{020E7614-E7C0-C874-CBEC-D9F93A6B91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5335" y="1845426"/>
            <a:ext cx="8558276" cy="4450303"/>
          </a:xfrm>
          <a:prstGeom prst="rect">
            <a:avLst/>
          </a:prstGeom>
        </p:spPr>
      </p:pic>
    </p:spTree>
    <p:extLst>
      <p:ext uri="{BB962C8B-B14F-4D97-AF65-F5344CB8AC3E}">
        <p14:creationId xmlns:p14="http://schemas.microsoft.com/office/powerpoint/2010/main" val="3508296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63" name="Rectangle 62">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DA281B-32E6-E55F-E3DF-9A5287DDF479}"/>
              </a:ext>
            </a:extLst>
          </p:cNvPr>
          <p:cNvSpPr>
            <a:spLocks noGrp="1"/>
          </p:cNvSpPr>
          <p:nvPr>
            <p:ph type="title"/>
          </p:nvPr>
        </p:nvSpPr>
        <p:spPr>
          <a:xfrm>
            <a:off x="3371787" y="1741337"/>
            <a:ext cx="5448730" cy="2387918"/>
          </a:xfrm>
        </p:spPr>
        <p:txBody>
          <a:bodyPr vert="horz" lIns="91440" tIns="45720" rIns="91440" bIns="45720" rtlCol="0" anchor="b">
            <a:normAutofit/>
          </a:bodyPr>
          <a:lstStyle/>
          <a:p>
            <a:pPr algn="ctr"/>
            <a:r>
              <a:rPr lang="en-US" sz="5200" kern="1200">
                <a:solidFill>
                  <a:schemeClr val="tx2"/>
                </a:solidFill>
                <a:latin typeface="+mj-lt"/>
                <a:ea typeface="+mj-ea"/>
                <a:cs typeface="+mj-cs"/>
              </a:rPr>
              <a:t>PROJECT TITLE:</a:t>
            </a:r>
          </a:p>
        </p:txBody>
      </p:sp>
      <p:sp>
        <p:nvSpPr>
          <p:cNvPr id="3" name="Content Placeholder 2">
            <a:extLst>
              <a:ext uri="{FF2B5EF4-FFF2-40B4-BE49-F238E27FC236}">
                <a16:creationId xmlns:a16="http://schemas.microsoft.com/office/drawing/2014/main" id="{BCBEDD10-2427-2479-DCB0-645D80D5414E}"/>
              </a:ext>
            </a:extLst>
          </p:cNvPr>
          <p:cNvSpPr>
            <a:spLocks noGrp="1"/>
          </p:cNvSpPr>
          <p:nvPr>
            <p:ph idx="1"/>
          </p:nvPr>
        </p:nvSpPr>
        <p:spPr>
          <a:xfrm>
            <a:off x="3371161" y="4200522"/>
            <a:ext cx="5449982" cy="682079"/>
          </a:xfrm>
        </p:spPr>
        <p:txBody>
          <a:bodyPr vert="horz" lIns="91440" tIns="45720" rIns="91440" bIns="45720" rtlCol="0">
            <a:normAutofit/>
          </a:bodyPr>
          <a:lstStyle/>
          <a:p>
            <a:pPr marL="0" indent="0" algn="ctr">
              <a:buNone/>
            </a:pPr>
            <a:r>
              <a:rPr lang="en-US" sz="2000" kern="1200">
                <a:solidFill>
                  <a:schemeClr val="tx2"/>
                </a:solidFill>
                <a:latin typeface="+mn-lt"/>
                <a:ea typeface="+mn-ea"/>
                <a:cs typeface="+mn-cs"/>
              </a:rPr>
              <a:t>HEART  DISEASE PERDICATION  USING MACHINE LEARNING ALGORITHMS: </a:t>
            </a:r>
          </a:p>
        </p:txBody>
      </p:sp>
      <p:grpSp>
        <p:nvGrpSpPr>
          <p:cNvPr id="65" name="Group 64">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66" name="Freeform: Shape 65">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2" name="Freeform: Shape 71">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5" name="Freeform: Shape 74">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12629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6" name="Picture 35" descr="Illuminated server room panel">
            <a:extLst>
              <a:ext uri="{FF2B5EF4-FFF2-40B4-BE49-F238E27FC236}">
                <a16:creationId xmlns:a16="http://schemas.microsoft.com/office/drawing/2014/main" id="{E6464D51-42A1-BD31-CA55-1BBAF8DBAAAB}"/>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2" name="Title 1">
            <a:extLst>
              <a:ext uri="{FF2B5EF4-FFF2-40B4-BE49-F238E27FC236}">
                <a16:creationId xmlns:a16="http://schemas.microsoft.com/office/drawing/2014/main" id="{BCC1D428-EBE7-3FA4-1AD6-74FAF257703B}"/>
              </a:ext>
            </a:extLst>
          </p:cNvPr>
          <p:cNvSpPr>
            <a:spLocks noGrp="1"/>
          </p:cNvSpPr>
          <p:nvPr>
            <p:ph type="title"/>
          </p:nvPr>
        </p:nvSpPr>
        <p:spPr>
          <a:xfrm>
            <a:off x="838199" y="1671570"/>
            <a:ext cx="5155261" cy="4072044"/>
          </a:xfrm>
        </p:spPr>
        <p:txBody>
          <a:bodyPr anchor="t">
            <a:normAutofit/>
          </a:bodyPr>
          <a:lstStyle/>
          <a:p>
            <a:r>
              <a:rPr lang="en-US">
                <a:solidFill>
                  <a:srgbClr val="FFFFFF"/>
                </a:solidFill>
              </a:rPr>
              <a:t>SYSTEM CONFIGURATION:</a:t>
            </a:r>
          </a:p>
        </p:txBody>
      </p:sp>
      <p:sp>
        <p:nvSpPr>
          <p:cNvPr id="37" name="Content Placeholder 2">
            <a:extLst>
              <a:ext uri="{FF2B5EF4-FFF2-40B4-BE49-F238E27FC236}">
                <a16:creationId xmlns:a16="http://schemas.microsoft.com/office/drawing/2014/main" id="{1181F26D-3B03-98AB-F8BA-6C6D69A0ABE9}"/>
              </a:ext>
            </a:extLst>
          </p:cNvPr>
          <p:cNvSpPr>
            <a:spLocks noGrp="1"/>
          </p:cNvSpPr>
          <p:nvPr>
            <p:ph idx="1"/>
          </p:nvPr>
        </p:nvSpPr>
        <p:spPr>
          <a:xfrm>
            <a:off x="6185986" y="1671566"/>
            <a:ext cx="5170861" cy="4072043"/>
          </a:xfrm>
        </p:spPr>
        <p:txBody>
          <a:bodyPr>
            <a:normAutofit/>
          </a:bodyPr>
          <a:lstStyle/>
          <a:p>
            <a:pPr marL="0" indent="0">
              <a:buNone/>
            </a:pPr>
            <a:r>
              <a:rPr lang="en-US" sz="2000">
                <a:solidFill>
                  <a:srgbClr val="FFFFFF"/>
                </a:solidFill>
              </a:rPr>
              <a:t>1 Hardware requirements:</a:t>
            </a:r>
          </a:p>
          <a:p>
            <a:pPr marL="0" indent="0">
              <a:buNone/>
            </a:pPr>
            <a:r>
              <a:rPr lang="en-US" sz="2000">
                <a:solidFill>
                  <a:srgbClr val="FFFFFF"/>
                </a:solidFill>
              </a:rPr>
              <a:t> • Processer : Any Update Processer </a:t>
            </a:r>
          </a:p>
          <a:p>
            <a:pPr marL="0" indent="0">
              <a:buNone/>
            </a:pPr>
            <a:r>
              <a:rPr lang="en-US" sz="2000">
                <a:solidFill>
                  <a:srgbClr val="FFFFFF"/>
                </a:solidFill>
              </a:rPr>
              <a:t>• Ram : Min 4GB </a:t>
            </a:r>
          </a:p>
          <a:p>
            <a:pPr marL="0" indent="0">
              <a:buNone/>
            </a:pPr>
            <a:r>
              <a:rPr lang="en-US" sz="2000">
                <a:solidFill>
                  <a:srgbClr val="FFFFFF"/>
                </a:solidFill>
              </a:rPr>
              <a:t>• Hard Disk : Min 100GB</a:t>
            </a:r>
          </a:p>
          <a:p>
            <a:pPr marL="0" indent="0">
              <a:buNone/>
            </a:pPr>
            <a:endParaRPr lang="en-US" sz="2000">
              <a:solidFill>
                <a:srgbClr val="FFFFFF"/>
              </a:solidFill>
            </a:endParaRPr>
          </a:p>
          <a:p>
            <a:pPr marL="0" indent="0">
              <a:buNone/>
            </a:pPr>
            <a:r>
              <a:rPr lang="en-US" sz="2000">
                <a:solidFill>
                  <a:srgbClr val="FFFFFF"/>
                </a:solidFill>
              </a:rPr>
              <a:t>2 Software requirements: </a:t>
            </a:r>
          </a:p>
          <a:p>
            <a:pPr marL="0" indent="0">
              <a:buNone/>
            </a:pPr>
            <a:r>
              <a:rPr lang="en-US" sz="2000">
                <a:solidFill>
                  <a:srgbClr val="FFFFFF"/>
                </a:solidFill>
              </a:rPr>
              <a:t>• Operating System : Windows family </a:t>
            </a:r>
          </a:p>
          <a:p>
            <a:pPr marL="0" indent="0">
              <a:buNone/>
            </a:pPr>
            <a:r>
              <a:rPr lang="en-US" sz="2000">
                <a:solidFill>
                  <a:srgbClr val="FFFFFF"/>
                </a:solidFill>
              </a:rPr>
              <a:t>• Technology : python 3.7 </a:t>
            </a:r>
          </a:p>
          <a:p>
            <a:pPr marL="0" indent="0">
              <a:buNone/>
            </a:pPr>
            <a:r>
              <a:rPr lang="en-US" sz="2000">
                <a:solidFill>
                  <a:srgbClr val="FFFFFF"/>
                </a:solidFill>
              </a:rPr>
              <a:t>• IDE : Jupiter notebook</a:t>
            </a:r>
          </a:p>
        </p:txBody>
      </p:sp>
    </p:spTree>
    <p:extLst>
      <p:ext uri="{BB962C8B-B14F-4D97-AF65-F5344CB8AC3E}">
        <p14:creationId xmlns:p14="http://schemas.microsoft.com/office/powerpoint/2010/main" val="3063549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5CD6BD-3A16-719D-E898-7893F68C56B3}"/>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Machine Learning:</a:t>
            </a:r>
          </a:p>
        </p:txBody>
      </p:sp>
      <p:sp>
        <p:nvSpPr>
          <p:cNvPr id="3" name="Content Placeholder 2">
            <a:extLst>
              <a:ext uri="{FF2B5EF4-FFF2-40B4-BE49-F238E27FC236}">
                <a16:creationId xmlns:a16="http://schemas.microsoft.com/office/drawing/2014/main" id="{B331B4DE-3A62-1C8E-D992-5906CE4FF53D}"/>
              </a:ext>
            </a:extLst>
          </p:cNvPr>
          <p:cNvSpPr>
            <a:spLocks noGrp="1"/>
          </p:cNvSpPr>
          <p:nvPr>
            <p:ph idx="1"/>
          </p:nvPr>
        </p:nvSpPr>
        <p:spPr>
          <a:xfrm>
            <a:off x="0" y="1622746"/>
            <a:ext cx="12098867" cy="5235254"/>
          </a:xfrm>
        </p:spPr>
        <p:txBody>
          <a:bodyPr anchor="ctr">
            <a:normAutofit/>
          </a:bodyPr>
          <a:lstStyle/>
          <a:p>
            <a:pPr marL="0" indent="0">
              <a:buNone/>
            </a:pPr>
            <a:r>
              <a:rPr lang="en-US" sz="2000"/>
              <a:t>• Machine learning (ML) </a:t>
            </a:r>
            <a:r>
              <a:rPr lang="en-US" sz="2000" dirty="0"/>
              <a:t>are the </a:t>
            </a:r>
            <a:r>
              <a:rPr lang="en-US" sz="2000"/>
              <a:t>subset of artificial </a:t>
            </a:r>
            <a:r>
              <a:rPr lang="en-US" sz="2000" dirty="0"/>
              <a:t>intelligences </a:t>
            </a:r>
            <a:r>
              <a:rPr lang="en-US" sz="2000"/>
              <a:t>(AI). </a:t>
            </a:r>
            <a:r>
              <a:rPr lang="en-US" sz="2000" dirty="0"/>
              <a:t>And </a:t>
            </a:r>
            <a:r>
              <a:rPr lang="en-US" sz="2000"/>
              <a:t>It uses statistical techniques to enable computers to learn and make decisions without being explicitly programmed.</a:t>
            </a:r>
          </a:p>
          <a:p>
            <a:pPr marL="0" indent="0">
              <a:buNone/>
            </a:pPr>
            <a:r>
              <a:rPr lang="en-US" sz="2000"/>
              <a:t> • ML </a:t>
            </a:r>
            <a:r>
              <a:rPr lang="en-US" sz="2000" dirty="0"/>
              <a:t>are allowing </a:t>
            </a:r>
            <a:r>
              <a:rPr lang="en-US" sz="2000"/>
              <a:t>machines to automatically </a:t>
            </a:r>
            <a:r>
              <a:rPr lang="en-US" sz="2000" dirty="0"/>
              <a:t>to </a:t>
            </a:r>
            <a:r>
              <a:rPr lang="en-US" sz="2000"/>
              <a:t>learn from data and past experiences to identify patterns and make predictions with minimal human intervention. For example, personal voice assistants like Siri, Alexa, and Cortana use </a:t>
            </a:r>
            <a:r>
              <a:rPr lang="en-US" sz="2000" dirty="0"/>
              <a:t>to </a:t>
            </a:r>
            <a:r>
              <a:rPr lang="en-US" sz="2000"/>
              <a:t>ML-based speech recognition</a:t>
            </a:r>
            <a:r>
              <a:rPr lang="en-US" sz="2000" dirty="0"/>
              <a:t> systems</a:t>
            </a:r>
            <a:r>
              <a:rPr lang="en-US" sz="2000"/>
              <a:t>.</a:t>
            </a:r>
          </a:p>
          <a:p>
            <a:pPr marL="0" indent="0">
              <a:buNone/>
            </a:pPr>
            <a:r>
              <a:rPr lang="en-US" sz="2000"/>
              <a:t> • ML </a:t>
            </a:r>
            <a:r>
              <a:rPr lang="en-US" sz="2000" dirty="0"/>
              <a:t>are </a:t>
            </a:r>
            <a:r>
              <a:rPr lang="en-US" sz="2000"/>
              <a:t>also used in social media</a:t>
            </a:r>
            <a:r>
              <a:rPr lang="en-US" sz="2000" dirty="0"/>
              <a:t> platform</a:t>
            </a:r>
            <a:endParaRPr lang="en-US" sz="2000"/>
          </a:p>
          <a:p>
            <a:pPr marL="0" indent="0">
              <a:buNone/>
            </a:pPr>
            <a:r>
              <a:rPr lang="en-US" sz="2000"/>
              <a:t> • Types of machine Learning</a:t>
            </a:r>
          </a:p>
          <a:p>
            <a:pPr marL="0" indent="0">
              <a:buNone/>
            </a:pPr>
            <a:r>
              <a:rPr lang="en-US" sz="2000"/>
              <a:t> • 1) Supervised Machine Learning. </a:t>
            </a:r>
          </a:p>
          <a:p>
            <a:pPr marL="0" indent="0">
              <a:buNone/>
            </a:pPr>
            <a:r>
              <a:rPr lang="en-US" sz="2000"/>
              <a:t>• 2) Unsupervised Machine Learning.</a:t>
            </a:r>
          </a:p>
          <a:p>
            <a:pPr marL="0" indent="0">
              <a:buNone/>
            </a:pPr>
            <a:r>
              <a:rPr lang="en-US" sz="2000"/>
              <a:t> • 3) Reinforcement machine Learning</a:t>
            </a:r>
          </a:p>
        </p:txBody>
      </p:sp>
    </p:spTree>
    <p:extLst>
      <p:ext uri="{BB962C8B-B14F-4D97-AF65-F5344CB8AC3E}">
        <p14:creationId xmlns:p14="http://schemas.microsoft.com/office/powerpoint/2010/main" val="2815668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FDB8B-1094-0A58-6CA6-0EF14C1E7AE6}"/>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1) Supervised MACHINE Learning :</a:t>
            </a:r>
          </a:p>
        </p:txBody>
      </p:sp>
      <p:sp>
        <p:nvSpPr>
          <p:cNvPr id="3" name="Content Placeholder 2">
            <a:extLst>
              <a:ext uri="{FF2B5EF4-FFF2-40B4-BE49-F238E27FC236}">
                <a16:creationId xmlns:a16="http://schemas.microsoft.com/office/drawing/2014/main" id="{C6FD5FDC-F5D6-5F27-B915-29E1CBC2D86E}"/>
              </a:ext>
            </a:extLst>
          </p:cNvPr>
          <p:cNvSpPr>
            <a:spLocks noGrp="1"/>
          </p:cNvSpPr>
          <p:nvPr>
            <p:ph idx="1"/>
          </p:nvPr>
        </p:nvSpPr>
        <p:spPr>
          <a:xfrm>
            <a:off x="1" y="1622746"/>
            <a:ext cx="12191996" cy="5167522"/>
          </a:xfrm>
        </p:spPr>
        <p:txBody>
          <a:bodyPr anchor="ctr">
            <a:normAutofit/>
          </a:bodyPr>
          <a:lstStyle/>
          <a:p>
            <a:r>
              <a:rPr lang="en-US" sz="2000"/>
              <a:t>Supervised machine learning is a type of </a:t>
            </a:r>
            <a:r>
              <a:rPr lang="en-US" sz="2000" dirty="0"/>
              <a:t>the </a:t>
            </a:r>
            <a:r>
              <a:rPr lang="en-US" sz="2000"/>
              <a:t>machine learning that </a:t>
            </a:r>
            <a:r>
              <a:rPr lang="en-US" sz="2000" dirty="0"/>
              <a:t>are </a:t>
            </a:r>
            <a:r>
              <a:rPr lang="en-US" sz="2000"/>
              <a:t>uses </a:t>
            </a:r>
            <a:r>
              <a:rPr lang="en-US" sz="2000" dirty="0"/>
              <a:t>to </a:t>
            </a:r>
            <a:r>
              <a:rPr lang="en-US" sz="2000"/>
              <a:t>labeled data to train algorithms </a:t>
            </a:r>
            <a:r>
              <a:rPr lang="en-US" sz="2000" dirty="0"/>
              <a:t>and </a:t>
            </a:r>
            <a:r>
              <a:rPr lang="en-US" sz="2000"/>
              <a:t>classify data or predict </a:t>
            </a:r>
            <a:r>
              <a:rPr lang="en-US" sz="2000" dirty="0"/>
              <a:t>outcomes results. And In</a:t>
            </a:r>
            <a:r>
              <a:rPr lang="en-US" sz="2000"/>
              <a:t> </a:t>
            </a:r>
            <a:r>
              <a:rPr lang="en-US" sz="2000" dirty="0"/>
              <a:t>this </a:t>
            </a:r>
            <a:r>
              <a:rPr lang="en-US" sz="2000"/>
              <a:t>supervised </a:t>
            </a:r>
            <a:r>
              <a:rPr lang="en-US" sz="2000" dirty="0"/>
              <a:t>machine  </a:t>
            </a:r>
            <a:r>
              <a:rPr lang="en-US" sz="2000"/>
              <a:t>learning, the training data </a:t>
            </a:r>
            <a:r>
              <a:rPr lang="en-US" sz="2000" dirty="0"/>
              <a:t>set has </a:t>
            </a:r>
            <a:r>
              <a:rPr lang="en-US" sz="2000"/>
              <a:t>provided to the machines work as the supervisor that teaches the machines </a:t>
            </a:r>
            <a:r>
              <a:rPr lang="en-US" sz="2000" dirty="0"/>
              <a:t>learning  </a:t>
            </a:r>
            <a:r>
              <a:rPr lang="en-US" sz="2000"/>
              <a:t>to predict the output </a:t>
            </a:r>
            <a:r>
              <a:rPr lang="en-US" sz="2000" dirty="0"/>
              <a:t>results </a:t>
            </a:r>
            <a:r>
              <a:rPr lang="en-US" sz="2000"/>
              <a:t>correctly. </a:t>
            </a:r>
            <a:r>
              <a:rPr lang="en-US" sz="2000" dirty="0"/>
              <a:t>And </a:t>
            </a:r>
            <a:r>
              <a:rPr lang="en-US" sz="2000"/>
              <a:t>It applies the same concept as a student learns in the supervision of the teacher. Supervised </a:t>
            </a:r>
            <a:r>
              <a:rPr lang="en-US" sz="2000" dirty="0"/>
              <a:t> machine </a:t>
            </a:r>
            <a:r>
              <a:rPr lang="en-US" sz="2000"/>
              <a:t>learning is a process of providing input data as well as correct output data to the machine learning model. The aim of a supervised </a:t>
            </a:r>
            <a:r>
              <a:rPr lang="en-US" sz="2000" dirty="0"/>
              <a:t>machine  </a:t>
            </a:r>
            <a:r>
              <a:rPr lang="en-US" sz="2000"/>
              <a:t>learning algorithm is to find a mapping</a:t>
            </a:r>
            <a:r>
              <a:rPr lang="en-US" sz="2000" dirty="0"/>
              <a:t> the</a:t>
            </a:r>
            <a:r>
              <a:rPr lang="en-US" sz="2000"/>
              <a:t> function to map the input variable(x) with the output variable(y).</a:t>
            </a:r>
          </a:p>
        </p:txBody>
      </p:sp>
    </p:spTree>
    <p:extLst>
      <p:ext uri="{BB962C8B-B14F-4D97-AF65-F5344CB8AC3E}">
        <p14:creationId xmlns:p14="http://schemas.microsoft.com/office/powerpoint/2010/main" val="4155205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1695724-6664-B746-B2D2-72FD86C60582}"/>
              </a:ext>
            </a:extLst>
          </p:cNvPr>
          <p:cNvSpPr>
            <a:spLocks noGrp="1"/>
          </p:cNvSpPr>
          <p:nvPr>
            <p:ph type="title"/>
          </p:nvPr>
        </p:nvSpPr>
        <p:spPr>
          <a:xfrm>
            <a:off x="474133" y="118533"/>
            <a:ext cx="10879667" cy="1026055"/>
          </a:xfrm>
        </p:spPr>
        <p:txBody>
          <a:bodyPr>
            <a:normAutofit/>
          </a:bodyPr>
          <a:lstStyle/>
          <a:p>
            <a:r>
              <a:rPr lang="en-US">
                <a:solidFill>
                  <a:srgbClr val="00B0F0"/>
                </a:solidFill>
              </a:rPr>
              <a:t>2)UNSUPERVISED MACHINE LEARNING: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711D6A-5A53-0631-268C-6112399990FD}"/>
              </a:ext>
            </a:extLst>
          </p:cNvPr>
          <p:cNvSpPr>
            <a:spLocks noGrp="1"/>
          </p:cNvSpPr>
          <p:nvPr>
            <p:ph idx="1"/>
          </p:nvPr>
        </p:nvSpPr>
        <p:spPr>
          <a:xfrm>
            <a:off x="321733" y="1263120"/>
            <a:ext cx="11675534" cy="5476347"/>
          </a:xfrm>
        </p:spPr>
        <p:txBody>
          <a:bodyPr>
            <a:normAutofit/>
          </a:bodyPr>
          <a:lstStyle/>
          <a:p>
            <a:pPr marL="0" indent="0">
              <a:buNone/>
            </a:pPr>
            <a:r>
              <a:rPr lang="en-US" sz="2400"/>
              <a:t>• </a:t>
            </a:r>
            <a:r>
              <a:rPr lang="en-US" sz="2400" dirty="0"/>
              <a:t>This </a:t>
            </a:r>
            <a:r>
              <a:rPr lang="en-US" sz="2400"/>
              <a:t>Unsupervised machine learning is </a:t>
            </a:r>
            <a:r>
              <a:rPr lang="en-US" sz="2400" dirty="0"/>
              <a:t>the type of </a:t>
            </a:r>
            <a:r>
              <a:rPr lang="en-US" sz="2400"/>
              <a:t>machine learning technique </a:t>
            </a:r>
            <a:r>
              <a:rPr lang="en-US" sz="2400" dirty="0"/>
              <a:t>method way </a:t>
            </a:r>
            <a:r>
              <a:rPr lang="en-US" sz="2400"/>
              <a:t>that </a:t>
            </a:r>
            <a:r>
              <a:rPr lang="en-US" sz="2400" dirty="0"/>
              <a:t>are </a:t>
            </a:r>
            <a:r>
              <a:rPr lang="en-US" sz="2400"/>
              <a:t>uses </a:t>
            </a:r>
            <a:r>
              <a:rPr lang="en-US" sz="2400" dirty="0"/>
              <a:t>to </a:t>
            </a:r>
            <a:r>
              <a:rPr lang="en-US" sz="2400"/>
              <a:t>algorithms </a:t>
            </a:r>
            <a:r>
              <a:rPr lang="en-US" sz="2400" dirty="0"/>
              <a:t>and </a:t>
            </a:r>
            <a:r>
              <a:rPr lang="en-US" sz="2400"/>
              <a:t>find patterns in </a:t>
            </a:r>
            <a:r>
              <a:rPr lang="en-US" sz="2400" dirty="0"/>
              <a:t>the </a:t>
            </a:r>
            <a:r>
              <a:rPr lang="en-US" sz="2400"/>
              <a:t>unlabeled data</a:t>
            </a:r>
            <a:r>
              <a:rPr lang="en-US" sz="2400" dirty="0"/>
              <a:t> set</a:t>
            </a:r>
            <a:r>
              <a:rPr lang="en-US" sz="2400"/>
              <a:t>. Because Unsupervised </a:t>
            </a:r>
            <a:r>
              <a:rPr lang="en-US" sz="2400" dirty="0"/>
              <a:t> machine </a:t>
            </a:r>
            <a:r>
              <a:rPr lang="en-US" sz="2400"/>
              <a:t>learning </a:t>
            </a:r>
            <a:r>
              <a:rPr lang="en-US" sz="2400" dirty="0"/>
              <a:t>could not </a:t>
            </a:r>
            <a:r>
              <a:rPr lang="en-US" sz="2400"/>
              <a:t>be directly applied </a:t>
            </a:r>
            <a:r>
              <a:rPr lang="en-US" sz="2400" dirty="0"/>
              <a:t>in </a:t>
            </a:r>
            <a:r>
              <a:rPr lang="en-US" sz="2400"/>
              <a:t>a regression </a:t>
            </a:r>
            <a:r>
              <a:rPr lang="en-US" sz="2400" dirty="0"/>
              <a:t>and </a:t>
            </a:r>
            <a:r>
              <a:rPr lang="en-US" sz="2400"/>
              <a:t>classification problem because unlike supervised </a:t>
            </a:r>
            <a:r>
              <a:rPr lang="en-US" sz="2400" dirty="0"/>
              <a:t> machine </a:t>
            </a:r>
            <a:r>
              <a:rPr lang="en-US" sz="2400"/>
              <a:t>learning, we have the input data but </a:t>
            </a:r>
            <a:r>
              <a:rPr lang="en-US" sz="2400" dirty="0"/>
              <a:t>not have the </a:t>
            </a:r>
            <a:r>
              <a:rPr lang="en-US" sz="2400"/>
              <a:t>corresponding </a:t>
            </a:r>
            <a:r>
              <a:rPr lang="en-US" sz="2400" dirty="0"/>
              <a:t> the </a:t>
            </a:r>
            <a:r>
              <a:rPr lang="en-US" sz="2400"/>
              <a:t>output data. The goal of unsupervised </a:t>
            </a:r>
            <a:r>
              <a:rPr lang="en-US" sz="2400" dirty="0"/>
              <a:t> machine </a:t>
            </a:r>
            <a:r>
              <a:rPr lang="en-US" sz="2400"/>
              <a:t>learning is to find the underlying structure of dataset, </a:t>
            </a:r>
            <a:r>
              <a:rPr lang="en-US" sz="2400" dirty="0"/>
              <a:t>and </a:t>
            </a:r>
            <a:r>
              <a:rPr lang="en-US" sz="2400"/>
              <a:t>group that data according to similarities, and represent that dataset in a compressed format</a:t>
            </a:r>
            <a:r>
              <a:rPr lang="en-US" sz="2400" dirty="0"/>
              <a:t> method</a:t>
            </a:r>
            <a:r>
              <a:rPr lang="en-US" sz="2400"/>
              <a:t>.</a:t>
            </a:r>
            <a:endParaRPr lang="en-US" sz="2400" dirty="0"/>
          </a:p>
          <a:p>
            <a:pPr marL="0" indent="0">
              <a:buNone/>
            </a:pPr>
            <a:r>
              <a:rPr lang="en-US" sz="2400"/>
              <a:t> • Unsupervised </a:t>
            </a:r>
            <a:r>
              <a:rPr lang="en-US" sz="2400" dirty="0"/>
              <a:t>machine </a:t>
            </a:r>
            <a:r>
              <a:rPr lang="en-US" sz="2400"/>
              <a:t>learning is helpful for finding </a:t>
            </a:r>
            <a:r>
              <a:rPr lang="en-US" sz="2400" dirty="0"/>
              <a:t>to </a:t>
            </a:r>
            <a:r>
              <a:rPr lang="en-US" sz="2400"/>
              <a:t>useful insights from the data. </a:t>
            </a:r>
          </a:p>
          <a:p>
            <a:pPr marL="0" indent="0">
              <a:buNone/>
            </a:pPr>
            <a:r>
              <a:rPr lang="en-US" sz="2400"/>
              <a:t>• Unsupervised </a:t>
            </a:r>
            <a:r>
              <a:rPr lang="en-US" sz="2400" dirty="0"/>
              <a:t> machine </a:t>
            </a:r>
            <a:r>
              <a:rPr lang="en-US" sz="2400"/>
              <a:t>learning is much </a:t>
            </a:r>
            <a:r>
              <a:rPr lang="en-US" sz="2400" dirty="0"/>
              <a:t>too like </a:t>
            </a:r>
            <a:r>
              <a:rPr lang="en-US" sz="2400"/>
              <a:t>how a human learns </a:t>
            </a:r>
            <a:r>
              <a:rPr lang="en-US" sz="2400" dirty="0"/>
              <a:t>and </a:t>
            </a:r>
            <a:r>
              <a:rPr lang="en-US" sz="2400"/>
              <a:t>think by their own experiences, which makes it closer to the real AI. </a:t>
            </a:r>
          </a:p>
          <a:p>
            <a:pPr marL="0" indent="0">
              <a:buNone/>
            </a:pPr>
            <a:r>
              <a:rPr lang="en-US" sz="2400"/>
              <a:t>• In </a:t>
            </a:r>
            <a:r>
              <a:rPr lang="en-US" sz="2400" dirty="0"/>
              <a:t>The </a:t>
            </a:r>
            <a:r>
              <a:rPr lang="en-US" sz="2400"/>
              <a:t>real-world</a:t>
            </a:r>
            <a:r>
              <a:rPr lang="en-US" sz="2400" dirty="0"/>
              <a:t> basis</a:t>
            </a:r>
            <a:r>
              <a:rPr lang="en-US" sz="2400"/>
              <a:t>, we </a:t>
            </a:r>
            <a:r>
              <a:rPr lang="en-US" sz="2400" dirty="0"/>
              <a:t>don’t  </a:t>
            </a:r>
            <a:r>
              <a:rPr lang="en-US" sz="2400"/>
              <a:t>always have input data with the corresponding output </a:t>
            </a:r>
            <a:r>
              <a:rPr lang="en-US" sz="2400" dirty="0"/>
              <a:t> results </a:t>
            </a:r>
            <a:r>
              <a:rPr lang="en-US" sz="2400"/>
              <a:t>so to solve such </a:t>
            </a:r>
            <a:r>
              <a:rPr lang="en-US" sz="2400" dirty="0"/>
              <a:t>as </a:t>
            </a:r>
            <a:r>
              <a:rPr lang="en-US" sz="2400"/>
              <a:t>cases, </a:t>
            </a:r>
            <a:r>
              <a:rPr lang="en-US" sz="2400" dirty="0"/>
              <a:t>so </a:t>
            </a:r>
            <a:r>
              <a:rPr lang="en-US" sz="2400"/>
              <a:t>we need unsupervised</a:t>
            </a:r>
            <a:r>
              <a:rPr lang="en-US" sz="2400" dirty="0"/>
              <a:t>  machine</a:t>
            </a:r>
            <a:r>
              <a:rPr lang="en-US" sz="2400"/>
              <a:t> learning. </a:t>
            </a:r>
          </a:p>
        </p:txBody>
      </p:sp>
    </p:spTree>
    <p:extLst>
      <p:ext uri="{BB962C8B-B14F-4D97-AF65-F5344CB8AC3E}">
        <p14:creationId xmlns:p14="http://schemas.microsoft.com/office/powerpoint/2010/main" val="2682431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C0F9E-31FB-FFE3-4EAE-A03382A4ED37}"/>
              </a:ext>
            </a:extLst>
          </p:cNvPr>
          <p:cNvSpPr>
            <a:spLocks noGrp="1"/>
          </p:cNvSpPr>
          <p:nvPr>
            <p:ph type="title"/>
          </p:nvPr>
        </p:nvSpPr>
        <p:spPr>
          <a:xfrm>
            <a:off x="209550" y="314325"/>
            <a:ext cx="8734425" cy="885825"/>
          </a:xfrm>
        </p:spPr>
        <p:txBody>
          <a:bodyPr anchor="b">
            <a:normAutofit/>
          </a:bodyPr>
          <a:lstStyle/>
          <a:p>
            <a:r>
              <a:rPr lang="en-US" sz="4000">
                <a:solidFill>
                  <a:srgbClr val="00B0F0"/>
                </a:solidFill>
              </a:rPr>
              <a:t>3)REINFORCEMENT MACHINE LEARNING:</a:t>
            </a:r>
          </a:p>
        </p:txBody>
      </p:sp>
      <p:sp>
        <p:nvSpPr>
          <p:cNvPr id="3" name="Content Placeholder 2">
            <a:extLst>
              <a:ext uri="{FF2B5EF4-FFF2-40B4-BE49-F238E27FC236}">
                <a16:creationId xmlns:a16="http://schemas.microsoft.com/office/drawing/2014/main" id="{DB4BA5B8-61BC-27C0-6C37-6BF31AAE2998}"/>
              </a:ext>
            </a:extLst>
          </p:cNvPr>
          <p:cNvSpPr>
            <a:spLocks noGrp="1"/>
          </p:cNvSpPr>
          <p:nvPr>
            <p:ph idx="1"/>
          </p:nvPr>
        </p:nvSpPr>
        <p:spPr>
          <a:xfrm>
            <a:off x="325243" y="1514476"/>
            <a:ext cx="7294758" cy="2266950"/>
          </a:xfrm>
        </p:spPr>
        <p:txBody>
          <a:bodyPr>
            <a:normAutofit/>
          </a:bodyPr>
          <a:lstStyle/>
          <a:p>
            <a:pPr marL="0" indent="0">
              <a:buNone/>
            </a:pPr>
            <a:r>
              <a:rPr lang="en-US" sz="2000"/>
              <a:t>• Reinforcement </a:t>
            </a:r>
            <a:r>
              <a:rPr lang="en-US" sz="2000" dirty="0"/>
              <a:t>machine </a:t>
            </a:r>
            <a:r>
              <a:rPr lang="en-US" sz="2000"/>
              <a:t>learning is an area of Machine Learning. </a:t>
            </a:r>
            <a:r>
              <a:rPr lang="en-US" sz="2000" dirty="0"/>
              <a:t>And </a:t>
            </a:r>
            <a:r>
              <a:rPr lang="en-US" sz="2000"/>
              <a:t>It is </a:t>
            </a:r>
            <a:r>
              <a:rPr lang="en-US" sz="2000" dirty="0"/>
              <a:t>regarding </a:t>
            </a:r>
            <a:r>
              <a:rPr lang="en-US" sz="2000"/>
              <a:t>taking </a:t>
            </a:r>
            <a:r>
              <a:rPr lang="en-US" sz="2000" dirty="0"/>
              <a:t>to a </a:t>
            </a:r>
            <a:r>
              <a:rPr lang="en-US" sz="2000"/>
              <a:t>suitable </a:t>
            </a:r>
            <a:r>
              <a:rPr lang="en-US" sz="2000" dirty="0" err="1"/>
              <a:t>actionand</a:t>
            </a:r>
            <a:r>
              <a:rPr lang="en-US" sz="2000" dirty="0"/>
              <a:t> </a:t>
            </a:r>
            <a:r>
              <a:rPr lang="en-US" sz="2000"/>
              <a:t>to maximize reward in a particular </a:t>
            </a:r>
            <a:r>
              <a:rPr lang="en-US" sz="2000" dirty="0"/>
              <a:t>conditions </a:t>
            </a:r>
            <a:r>
              <a:rPr lang="en-US" sz="2000"/>
              <a:t>. It is employed by various software and machines to find the best possible behavior or path it should</a:t>
            </a:r>
            <a:r>
              <a:rPr lang="en-US" sz="2000" dirty="0"/>
              <a:t> be</a:t>
            </a:r>
            <a:r>
              <a:rPr lang="en-US" sz="2000"/>
              <a:t> take in a specific situation.</a:t>
            </a:r>
          </a:p>
        </p:txBody>
      </p:sp>
      <p:pic>
        <p:nvPicPr>
          <p:cNvPr id="9" name="Graphic 8" descr="Laptop Secure">
            <a:extLst>
              <a:ext uri="{FF2B5EF4-FFF2-40B4-BE49-F238E27FC236}">
                <a16:creationId xmlns:a16="http://schemas.microsoft.com/office/drawing/2014/main" id="{8EADA1A1-50C4-42A4-8D51-015E419696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571071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1025-6B9B-1FBD-86D1-D044684F059B}"/>
              </a:ext>
            </a:extLst>
          </p:cNvPr>
          <p:cNvSpPr>
            <a:spLocks noGrp="1"/>
          </p:cNvSpPr>
          <p:nvPr>
            <p:ph type="title"/>
          </p:nvPr>
        </p:nvSpPr>
        <p:spPr>
          <a:xfrm>
            <a:off x="838200" y="365126"/>
            <a:ext cx="10515600" cy="1175808"/>
          </a:xfrm>
        </p:spPr>
        <p:txBody>
          <a:bodyPr/>
          <a:lstStyle/>
          <a:p>
            <a:r>
              <a:rPr lang="en-US">
                <a:solidFill>
                  <a:srgbClr val="00B0F0"/>
                </a:solidFill>
              </a:rPr>
              <a:t>MACHINE LEARNING ALGORITHMS:</a:t>
            </a:r>
          </a:p>
        </p:txBody>
      </p:sp>
      <p:graphicFrame>
        <p:nvGraphicFramePr>
          <p:cNvPr id="5" name="Content Placeholder 2">
            <a:extLst>
              <a:ext uri="{FF2B5EF4-FFF2-40B4-BE49-F238E27FC236}">
                <a16:creationId xmlns:a16="http://schemas.microsoft.com/office/drawing/2014/main" id="{EC866D44-632F-4C16-76E0-61E57E7ED0AF}"/>
              </a:ext>
            </a:extLst>
          </p:cNvPr>
          <p:cNvGraphicFramePr>
            <a:graphicFrameLocks noGrp="1"/>
          </p:cNvGraphicFramePr>
          <p:nvPr>
            <p:ph idx="1"/>
            <p:extLst>
              <p:ext uri="{D42A27DB-BD31-4B8C-83A1-F6EECF244321}">
                <p14:modId xmlns:p14="http://schemas.microsoft.com/office/powerpoint/2010/main" val="2733945507"/>
              </p:ext>
            </p:extLst>
          </p:nvPr>
        </p:nvGraphicFramePr>
        <p:xfrm>
          <a:off x="152401" y="1690688"/>
          <a:ext cx="11954932" cy="4930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2436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FB62F605-0D29-07F8-F642-DD2626C78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0"/>
            <a:ext cx="12193117"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4C22F3F7-C4F6-C120-9D45-79509746A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0"/>
            <a:ext cx="11417531"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585663-D0AE-2569-DB5F-DCF37B6A4077}"/>
              </a:ext>
            </a:extLst>
          </p:cNvPr>
          <p:cNvSpPr>
            <a:spLocks noGrp="1"/>
          </p:cNvSpPr>
          <p:nvPr>
            <p:ph type="title"/>
          </p:nvPr>
        </p:nvSpPr>
        <p:spPr>
          <a:xfrm>
            <a:off x="758952" y="762001"/>
            <a:ext cx="9589765" cy="1699942"/>
          </a:xfrm>
        </p:spPr>
        <p:txBody>
          <a:bodyPr>
            <a:normAutofit/>
          </a:bodyPr>
          <a:lstStyle/>
          <a:p>
            <a:r>
              <a:rPr lang="en-US" sz="4000">
                <a:solidFill>
                  <a:schemeClr val="accent1"/>
                </a:solidFill>
              </a:rPr>
              <a:t>1) Support Vector Machine:</a:t>
            </a:r>
          </a:p>
        </p:txBody>
      </p:sp>
      <p:sp>
        <p:nvSpPr>
          <p:cNvPr id="3" name="Content Placeholder 2">
            <a:extLst>
              <a:ext uri="{FF2B5EF4-FFF2-40B4-BE49-F238E27FC236}">
                <a16:creationId xmlns:a16="http://schemas.microsoft.com/office/drawing/2014/main" id="{1AB8D419-6F1D-39F2-52F1-B38F7D566A38}"/>
              </a:ext>
            </a:extLst>
          </p:cNvPr>
          <p:cNvSpPr>
            <a:spLocks noGrp="1"/>
          </p:cNvSpPr>
          <p:nvPr>
            <p:ph idx="1"/>
          </p:nvPr>
        </p:nvSpPr>
        <p:spPr>
          <a:xfrm>
            <a:off x="758952" y="2470243"/>
            <a:ext cx="9590349" cy="3769833"/>
          </a:xfrm>
        </p:spPr>
        <p:txBody>
          <a:bodyPr anchor="ctr">
            <a:normAutofit lnSpcReduction="10000"/>
          </a:bodyPr>
          <a:lstStyle/>
          <a:p>
            <a:pPr marL="0" indent="0">
              <a:buNone/>
            </a:pPr>
            <a:r>
              <a:rPr lang="en-US" sz="2000"/>
              <a:t>• Support Vector Machine or SVM is one of the most </a:t>
            </a:r>
            <a:r>
              <a:rPr lang="en-US" sz="2000" dirty="0"/>
              <a:t>important </a:t>
            </a:r>
            <a:r>
              <a:rPr lang="en-US" sz="2000"/>
              <a:t>popular Supervised </a:t>
            </a:r>
            <a:r>
              <a:rPr lang="en-US" sz="2000" dirty="0"/>
              <a:t>machine </a:t>
            </a:r>
            <a:r>
              <a:rPr lang="en-US" sz="2000"/>
              <a:t>Learning algorithms, which </a:t>
            </a:r>
            <a:r>
              <a:rPr lang="en-US" sz="2000" dirty="0"/>
              <a:t>are </a:t>
            </a:r>
            <a:r>
              <a:rPr lang="en-US" sz="2000"/>
              <a:t>used for Classification as well as Regression problems. However, primarily, </a:t>
            </a:r>
            <a:r>
              <a:rPr lang="en-US" sz="2000" dirty="0"/>
              <a:t>And </a:t>
            </a:r>
            <a:r>
              <a:rPr lang="en-US" sz="2000"/>
              <a:t>it is used for Classification problems in Machine Learning.</a:t>
            </a:r>
          </a:p>
          <a:p>
            <a:pPr marL="0" indent="0">
              <a:buNone/>
            </a:pPr>
            <a:r>
              <a:rPr lang="en-US" sz="2000"/>
              <a:t> • The main objective of the SVM algorithm is to find the optimal hyperplane in an N-dimensional space that can </a:t>
            </a:r>
            <a:r>
              <a:rPr lang="en-US" sz="2000" dirty="0"/>
              <a:t>be a  </a:t>
            </a:r>
            <a:r>
              <a:rPr lang="en-US" sz="2000"/>
              <a:t>separate data points into different classes. The hyperplane tries to maximize the margin between the closest points of different classes</a:t>
            </a:r>
            <a:r>
              <a:rPr lang="en-US" sz="2000" dirty="0"/>
              <a:t> point</a:t>
            </a:r>
            <a:r>
              <a:rPr lang="en-US" sz="2000"/>
              <a:t>. The optimal divider is the one that is equidistant from the boundaries of each group</a:t>
            </a:r>
            <a:r>
              <a:rPr lang="en-US" sz="2000" dirty="0"/>
              <a:t> class</a:t>
            </a:r>
            <a:r>
              <a:rPr lang="en-US" sz="2000"/>
              <a:t>. </a:t>
            </a:r>
          </a:p>
          <a:p>
            <a:pPr marL="0" indent="0">
              <a:buNone/>
            </a:pPr>
            <a:r>
              <a:rPr lang="en-US" sz="2000"/>
              <a:t>• SVMs were first introduced in the 1960s and refined in 1990. They are broadly classified into two types: simple or linear SVM and kernel or non-linear SVM </a:t>
            </a:r>
            <a:r>
              <a:rPr lang="en-US" sz="2000" dirty="0"/>
              <a:t>.</a:t>
            </a:r>
            <a:endParaRPr lang="en-US" sz="2000"/>
          </a:p>
          <a:p>
            <a:pPr marL="0" indent="0">
              <a:buNone/>
            </a:pPr>
            <a:r>
              <a:rPr lang="en-US" sz="2000"/>
              <a:t>• To train and test a SVM model</a:t>
            </a:r>
            <a:r>
              <a:rPr lang="en-US" sz="2000" dirty="0"/>
              <a:t> data set </a:t>
            </a:r>
            <a:r>
              <a:rPr lang="en-US" sz="2000"/>
              <a:t>, the data </a:t>
            </a:r>
            <a:r>
              <a:rPr lang="en-US" sz="2000" dirty="0"/>
              <a:t>set  are</a:t>
            </a:r>
            <a:r>
              <a:rPr lang="en-US" sz="2000"/>
              <a:t> divided into train and test data. The data is also scaled to lie between 0 and 1</a:t>
            </a:r>
          </a:p>
        </p:txBody>
      </p:sp>
    </p:spTree>
    <p:extLst>
      <p:ext uri="{BB962C8B-B14F-4D97-AF65-F5344CB8AC3E}">
        <p14:creationId xmlns:p14="http://schemas.microsoft.com/office/powerpoint/2010/main" val="3910033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DED3-C046-DCFB-FB12-30D1A1715234}"/>
              </a:ext>
            </a:extLst>
          </p:cNvPr>
          <p:cNvSpPr>
            <a:spLocks noGrp="1"/>
          </p:cNvSpPr>
          <p:nvPr>
            <p:ph type="title"/>
          </p:nvPr>
        </p:nvSpPr>
        <p:spPr>
          <a:xfrm>
            <a:off x="262468" y="741392"/>
            <a:ext cx="4848619" cy="1170974"/>
          </a:xfrm>
        </p:spPr>
        <p:txBody>
          <a:bodyPr anchor="b">
            <a:normAutofit/>
          </a:bodyPr>
          <a:lstStyle/>
          <a:p>
            <a:r>
              <a:rPr lang="en-US" sz="3200">
                <a:solidFill>
                  <a:schemeClr val="accent1"/>
                </a:solidFill>
              </a:rPr>
              <a:t>The followings are important concepts in SVM: </a:t>
            </a:r>
          </a:p>
        </p:txBody>
      </p:sp>
      <p:sp>
        <p:nvSpPr>
          <p:cNvPr id="3" name="Content Placeholder 2">
            <a:extLst>
              <a:ext uri="{FF2B5EF4-FFF2-40B4-BE49-F238E27FC236}">
                <a16:creationId xmlns:a16="http://schemas.microsoft.com/office/drawing/2014/main" id="{2BBBC37C-94CA-5487-BDDE-7B81064C7332}"/>
              </a:ext>
            </a:extLst>
          </p:cNvPr>
          <p:cNvSpPr>
            <a:spLocks noGrp="1"/>
          </p:cNvSpPr>
          <p:nvPr>
            <p:ph idx="1"/>
          </p:nvPr>
        </p:nvSpPr>
        <p:spPr>
          <a:xfrm>
            <a:off x="347133" y="2533475"/>
            <a:ext cx="5147734" cy="3583133"/>
          </a:xfrm>
        </p:spPr>
        <p:txBody>
          <a:bodyPr anchor="t">
            <a:normAutofit/>
          </a:bodyPr>
          <a:lstStyle/>
          <a:p>
            <a:r>
              <a:rPr lang="en-US" sz="1400"/>
              <a:t>1) Support Vectors - Data Points that are </a:t>
            </a:r>
            <a:r>
              <a:rPr lang="en-US" sz="1400" dirty="0"/>
              <a:t> very </a:t>
            </a:r>
            <a:r>
              <a:rPr lang="en-US" sz="1400"/>
              <a:t>closest to the hyperplane are called support vectors. </a:t>
            </a:r>
            <a:r>
              <a:rPr lang="en-US" sz="1400" dirty="0"/>
              <a:t>And </a:t>
            </a:r>
            <a:r>
              <a:rPr lang="en-US" sz="1400"/>
              <a:t>Separating line will be defined with the help of these data points. </a:t>
            </a:r>
          </a:p>
          <a:p>
            <a:r>
              <a:rPr lang="en-US" sz="1400"/>
              <a:t>2) Hyperplane - As we can see in the above diagram, it is a decision plane or space which is divided between a set </a:t>
            </a:r>
            <a:r>
              <a:rPr lang="en-US" sz="1400" dirty="0"/>
              <a:t>data </a:t>
            </a:r>
            <a:r>
              <a:rPr lang="en-US" sz="1400"/>
              <a:t>of objects having different classes</a:t>
            </a:r>
            <a:r>
              <a:rPr lang="en-US" sz="1400" dirty="0"/>
              <a:t> groups</a:t>
            </a:r>
            <a:r>
              <a:rPr lang="en-US" sz="1400"/>
              <a:t>.</a:t>
            </a:r>
          </a:p>
          <a:p>
            <a:r>
              <a:rPr lang="en-US" sz="1400"/>
              <a:t>3) Margin - It may be defined as the gap between two lines on the closest data points of different classes</a:t>
            </a:r>
            <a:r>
              <a:rPr lang="en-US" sz="1400" dirty="0"/>
              <a:t> group</a:t>
            </a:r>
            <a:r>
              <a:rPr lang="en-US" sz="1400"/>
              <a:t>. It </a:t>
            </a:r>
            <a:r>
              <a:rPr lang="en-US" sz="1400" dirty="0"/>
              <a:t>may </a:t>
            </a:r>
            <a:r>
              <a:rPr lang="en-US" sz="1400"/>
              <a:t>be calculated as the perpendicular distance from the line to the support vectors.</a:t>
            </a:r>
            <a:r>
              <a:rPr lang="en-US" sz="1400" dirty="0"/>
              <a:t> And </a:t>
            </a:r>
            <a:r>
              <a:rPr lang="en-US" sz="1400"/>
              <a:t> Large margin is considered as a good margin and small margin is considered as a bad margin.</a:t>
            </a:r>
          </a:p>
        </p:txBody>
      </p:sp>
      <p:pic>
        <p:nvPicPr>
          <p:cNvPr id="5" name="Picture 4" descr="A diagram of a support vector&#10;&#10;Description automatically generated with medium confidence">
            <a:extLst>
              <a:ext uri="{FF2B5EF4-FFF2-40B4-BE49-F238E27FC236}">
                <a16:creationId xmlns:a16="http://schemas.microsoft.com/office/drawing/2014/main" id="{0CE8B04A-00DD-8626-7D49-460A26468F38}"/>
              </a:ext>
            </a:extLst>
          </p:cNvPr>
          <p:cNvPicPr>
            <a:picLocks noChangeAspect="1"/>
          </p:cNvPicPr>
          <p:nvPr/>
        </p:nvPicPr>
        <p:blipFill rotWithShape="1">
          <a:blip r:embed="rId2">
            <a:extLst>
              <a:ext uri="{28A0092B-C50C-407E-A947-70E740481C1C}">
                <a14:useLocalDpi xmlns:a14="http://schemas.microsoft.com/office/drawing/2010/main" val="0"/>
              </a:ext>
            </a:extLst>
          </a:blip>
          <a:srcRect l="2993" r="26715" b="2"/>
          <a:stretch/>
        </p:blipFill>
        <p:spPr>
          <a:xfrm>
            <a:off x="6095999" y="524933"/>
            <a:ext cx="5833533" cy="5825067"/>
          </a:xfrm>
          <a:prstGeom prst="rect">
            <a:avLst/>
          </a:prstGeom>
        </p:spPr>
      </p:pic>
      <p:grpSp>
        <p:nvGrpSpPr>
          <p:cNvPr id="14" name="Group 13">
            <a:extLst>
              <a:ext uri="{FF2B5EF4-FFF2-40B4-BE49-F238E27FC236}">
                <a16:creationId xmlns:a16="http://schemas.microsoft.com/office/drawing/2014/main" id="{434FA563-76F6-CDCF-AEA0-A7B78E4464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5" name="Rectangle 14">
              <a:extLst>
                <a:ext uri="{FF2B5EF4-FFF2-40B4-BE49-F238E27FC236}">
                  <a16:creationId xmlns:a16="http://schemas.microsoft.com/office/drawing/2014/main" id="{1D2E3CAA-F1BA-6695-301D-22564C382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F3F0F2C-04A5-144D-BDCF-C38707289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0437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010970-535A-883B-7BFE-67E757FB1177}"/>
              </a:ext>
            </a:extLst>
          </p:cNvPr>
          <p:cNvSpPr>
            <a:spLocks noGrp="1"/>
          </p:cNvSpPr>
          <p:nvPr>
            <p:ph type="title"/>
          </p:nvPr>
        </p:nvSpPr>
        <p:spPr>
          <a:xfrm>
            <a:off x="1371599" y="294538"/>
            <a:ext cx="9895951" cy="1033669"/>
          </a:xfrm>
        </p:spPr>
        <p:txBody>
          <a:bodyPr>
            <a:normAutofit/>
          </a:bodyPr>
          <a:lstStyle/>
          <a:p>
            <a:r>
              <a:rPr lang="en-US" sz="3400">
                <a:solidFill>
                  <a:srgbClr val="FFFFFF"/>
                </a:solidFill>
              </a:rPr>
              <a:t>Advantages And Disadvantages of support vector machines:</a:t>
            </a:r>
          </a:p>
        </p:txBody>
      </p:sp>
      <p:sp>
        <p:nvSpPr>
          <p:cNvPr id="3" name="Content Placeholder 2">
            <a:extLst>
              <a:ext uri="{FF2B5EF4-FFF2-40B4-BE49-F238E27FC236}">
                <a16:creationId xmlns:a16="http://schemas.microsoft.com/office/drawing/2014/main" id="{E1AC5872-2936-DC55-DB9E-F728A04F8060}"/>
              </a:ext>
            </a:extLst>
          </p:cNvPr>
          <p:cNvSpPr>
            <a:spLocks noGrp="1"/>
          </p:cNvSpPr>
          <p:nvPr>
            <p:ph idx="1"/>
          </p:nvPr>
        </p:nvSpPr>
        <p:spPr>
          <a:xfrm>
            <a:off x="1371599" y="2318197"/>
            <a:ext cx="9724031" cy="3683358"/>
          </a:xfrm>
        </p:spPr>
        <p:txBody>
          <a:bodyPr anchor="ctr">
            <a:normAutofit/>
          </a:bodyPr>
          <a:lstStyle/>
          <a:p>
            <a:pPr marL="0" indent="0">
              <a:buNone/>
            </a:pPr>
            <a:r>
              <a:rPr lang="en-US" sz="1900"/>
              <a:t> ADVANTAGES:</a:t>
            </a:r>
          </a:p>
          <a:p>
            <a:pPr marL="0" indent="0">
              <a:buNone/>
            </a:pPr>
            <a:r>
              <a:rPr lang="en-US" sz="1900"/>
              <a:t> ● Effective in high dimensional spaces. </a:t>
            </a:r>
          </a:p>
          <a:p>
            <a:pPr marL="0" indent="0">
              <a:buNone/>
            </a:pPr>
            <a:r>
              <a:rPr lang="en-US" sz="1900"/>
              <a:t>● Still effective in cases where the number of </a:t>
            </a:r>
            <a:r>
              <a:rPr lang="en-US" sz="1900" dirty="0"/>
              <a:t> a </a:t>
            </a:r>
            <a:r>
              <a:rPr lang="en-US" sz="1900"/>
              <a:t>dimensions is greater than the number of samples. </a:t>
            </a:r>
          </a:p>
          <a:p>
            <a:pPr marL="0" indent="0">
              <a:buNone/>
            </a:pPr>
            <a:endParaRPr lang="en-US" sz="1900"/>
          </a:p>
          <a:p>
            <a:pPr marL="0" indent="0">
              <a:buNone/>
            </a:pPr>
            <a:r>
              <a:rPr lang="en-US" sz="1900"/>
              <a:t>DISADVANTAGES: </a:t>
            </a:r>
          </a:p>
          <a:p>
            <a:pPr marL="0" indent="0">
              <a:buNone/>
            </a:pPr>
            <a:r>
              <a:rPr lang="en-US" sz="1900"/>
              <a:t>● If the number of features is much greater than the number of samples</a:t>
            </a:r>
            <a:r>
              <a:rPr lang="en-US" sz="1900" dirty="0"/>
              <a:t> and </a:t>
            </a:r>
            <a:r>
              <a:rPr lang="en-US" sz="1900"/>
              <a:t>avoid </a:t>
            </a:r>
            <a:r>
              <a:rPr lang="en-US" sz="1900" dirty="0"/>
              <a:t> the </a:t>
            </a:r>
            <a:r>
              <a:rPr lang="en-US" sz="1900"/>
              <a:t>over-fitting in choosing Kernel functions and regularization term is crucial. SVMs do not </a:t>
            </a:r>
            <a:r>
              <a:rPr lang="en-US" sz="1900" dirty="0"/>
              <a:t>be  </a:t>
            </a:r>
            <a:r>
              <a:rPr lang="en-US" sz="1900"/>
              <a:t>directly provide probability estimates</a:t>
            </a:r>
            <a:r>
              <a:rPr lang="en-US" sz="1900" dirty="0"/>
              <a:t> and </a:t>
            </a:r>
            <a:r>
              <a:rPr lang="en-US" sz="1900"/>
              <a:t>these are calculated using an expensive five-fold cross-validation</a:t>
            </a:r>
            <a:r>
              <a:rPr lang="en-US" sz="1900" dirty="0"/>
              <a:t> methods</a:t>
            </a:r>
            <a:r>
              <a:rPr lang="en-US" sz="1900"/>
              <a:t>.</a:t>
            </a:r>
          </a:p>
        </p:txBody>
      </p:sp>
    </p:spTree>
    <p:extLst>
      <p:ext uri="{BB962C8B-B14F-4D97-AF65-F5344CB8AC3E}">
        <p14:creationId xmlns:p14="http://schemas.microsoft.com/office/powerpoint/2010/main" val="2427381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3ADCBE7-9330-1CDA-00EB-CDD12DB72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42D50-03A6-357B-B31F-ADCB17FA79B6}"/>
              </a:ext>
            </a:extLst>
          </p:cNvPr>
          <p:cNvSpPr>
            <a:spLocks noGrp="1"/>
          </p:cNvSpPr>
          <p:nvPr>
            <p:ph type="title"/>
          </p:nvPr>
        </p:nvSpPr>
        <p:spPr>
          <a:xfrm>
            <a:off x="381000" y="240241"/>
            <a:ext cx="9696450" cy="1228299"/>
          </a:xfrm>
        </p:spPr>
        <p:txBody>
          <a:bodyPr>
            <a:normAutofit/>
          </a:bodyPr>
          <a:lstStyle/>
          <a:p>
            <a:r>
              <a:rPr lang="en-US" sz="4000">
                <a:solidFill>
                  <a:schemeClr val="accent1"/>
                </a:solidFill>
              </a:rPr>
              <a:t>2) NAIVE BAYES ALGORITHM:</a:t>
            </a:r>
          </a:p>
        </p:txBody>
      </p:sp>
      <p:sp>
        <p:nvSpPr>
          <p:cNvPr id="3" name="Content Placeholder 2">
            <a:extLst>
              <a:ext uri="{FF2B5EF4-FFF2-40B4-BE49-F238E27FC236}">
                <a16:creationId xmlns:a16="http://schemas.microsoft.com/office/drawing/2014/main" id="{7F423F1C-B758-6C6E-6BD1-278B1325EA0B}"/>
              </a:ext>
            </a:extLst>
          </p:cNvPr>
          <p:cNvSpPr>
            <a:spLocks noGrp="1"/>
          </p:cNvSpPr>
          <p:nvPr>
            <p:ph idx="1"/>
          </p:nvPr>
        </p:nvSpPr>
        <p:spPr>
          <a:xfrm>
            <a:off x="0" y="1729117"/>
            <a:ext cx="6400800" cy="4957433"/>
          </a:xfrm>
        </p:spPr>
        <p:txBody>
          <a:bodyPr anchor="ctr">
            <a:normAutofit/>
          </a:bodyPr>
          <a:lstStyle/>
          <a:p>
            <a:r>
              <a:rPr lang="en-US" sz="1100"/>
              <a:t>It is a machine learning technique that </a:t>
            </a:r>
            <a:r>
              <a:rPr lang="en-US" sz="1100" dirty="0"/>
              <a:t>are </a:t>
            </a:r>
            <a:r>
              <a:rPr lang="en-US" sz="1100"/>
              <a:t>works on </a:t>
            </a:r>
            <a:r>
              <a:rPr lang="en-US" sz="1100" dirty="0"/>
              <a:t>this </a:t>
            </a:r>
            <a:r>
              <a:rPr lang="en-US" sz="1100"/>
              <a:t>strategy of the Bayes’ Theorem. It </a:t>
            </a:r>
            <a:r>
              <a:rPr lang="en-US" sz="1100" dirty="0"/>
              <a:t>is </a:t>
            </a:r>
            <a:r>
              <a:rPr lang="en-US" sz="1100"/>
              <a:t>basically </a:t>
            </a:r>
            <a:r>
              <a:rPr lang="en-US" sz="1100" dirty="0"/>
              <a:t>assuming </a:t>
            </a:r>
            <a:r>
              <a:rPr lang="en-US" sz="1100"/>
              <a:t>that there would be no attributes </a:t>
            </a:r>
            <a:r>
              <a:rPr lang="en-US" sz="1100" dirty="0"/>
              <a:t>And </a:t>
            </a:r>
            <a:r>
              <a:rPr lang="en-US" sz="1100"/>
              <a:t>dependent on each other. </a:t>
            </a:r>
            <a:r>
              <a:rPr lang="en-US" sz="1100" dirty="0"/>
              <a:t>And </a:t>
            </a:r>
            <a:r>
              <a:rPr lang="en-US" sz="1100"/>
              <a:t>It is a group of algorithms that have a common principle that every feature is independent of the other</a:t>
            </a:r>
            <a:r>
              <a:rPr lang="en-US" sz="1100" dirty="0"/>
              <a:t> group</a:t>
            </a:r>
            <a:r>
              <a:rPr lang="en-US" sz="1100"/>
              <a:t>. Bayes’ Theorem tells us the probability of an event that will</a:t>
            </a:r>
            <a:r>
              <a:rPr lang="en-US" sz="1100" dirty="0"/>
              <a:t>  be</a:t>
            </a:r>
            <a:r>
              <a:rPr lang="en-US" sz="1100"/>
              <a:t> occur when another event has already occurred. The mathematical equation is: </a:t>
            </a:r>
          </a:p>
          <a:p>
            <a:pPr marL="0" indent="0">
              <a:buNone/>
            </a:pPr>
            <a:r>
              <a:rPr lang="en-US" sz="1100"/>
              <a:t>• Probability(</a:t>
            </a:r>
            <a:r>
              <a:rPr lang="en-US" sz="1100" err="1"/>
              <a:t>a|z</a:t>
            </a:r>
            <a:r>
              <a:rPr lang="en-US" sz="1100"/>
              <a:t>) = (Probability(</a:t>
            </a:r>
            <a:r>
              <a:rPr lang="en-US" sz="1100" err="1"/>
              <a:t>z|a</a:t>
            </a:r>
            <a:r>
              <a:rPr lang="en-US" sz="1100"/>
              <a:t>) * Probability(a)) / Probability(z) </a:t>
            </a:r>
          </a:p>
          <a:p>
            <a:pPr marL="0" indent="0">
              <a:buNone/>
            </a:pPr>
            <a:r>
              <a:rPr lang="en-US" sz="1100"/>
              <a:t>• Where :</a:t>
            </a:r>
          </a:p>
          <a:p>
            <a:pPr marL="0" indent="0">
              <a:buNone/>
            </a:pPr>
            <a:r>
              <a:rPr lang="en-US" sz="1100"/>
              <a:t>• Probability(</a:t>
            </a:r>
            <a:r>
              <a:rPr lang="en-US" sz="1100" err="1"/>
              <a:t>a|z</a:t>
            </a:r>
            <a:r>
              <a:rPr lang="en-US" sz="1100"/>
              <a:t>): Gives us the probability of a (the hypothesis) gives the data is a.</a:t>
            </a:r>
          </a:p>
          <a:p>
            <a:pPr marL="0" indent="0">
              <a:buNone/>
            </a:pPr>
            <a:r>
              <a:rPr lang="en-US" sz="1100"/>
              <a:t> • Probability (</a:t>
            </a:r>
            <a:r>
              <a:rPr lang="en-US" sz="1100" err="1"/>
              <a:t>z|a</a:t>
            </a:r>
            <a:r>
              <a:rPr lang="en-US" sz="1100"/>
              <a:t>): Gives the probability of the data when the hypothesis is true.</a:t>
            </a:r>
          </a:p>
          <a:p>
            <a:pPr marL="0" indent="0">
              <a:buNone/>
            </a:pPr>
            <a:r>
              <a:rPr lang="en-US" sz="1100"/>
              <a:t> • Probability (a): Regardless of the data, the hypothesis is said to be true. </a:t>
            </a:r>
          </a:p>
          <a:p>
            <a:pPr marL="0" indent="0">
              <a:buNone/>
            </a:pPr>
            <a:r>
              <a:rPr lang="en-US" sz="1100"/>
              <a:t>• Probability (d): Regardless if the data, the probability of the hypothesis is given.</a:t>
            </a:r>
          </a:p>
        </p:txBody>
      </p:sp>
      <p:pic>
        <p:nvPicPr>
          <p:cNvPr id="5" name="Picture 4" descr="A diagram of a software development process&#10;&#10;Description automatically generated">
            <a:extLst>
              <a:ext uri="{FF2B5EF4-FFF2-40B4-BE49-F238E27FC236}">
                <a16:creationId xmlns:a16="http://schemas.microsoft.com/office/drawing/2014/main" id="{5A6924AB-399C-477A-77F9-32522BE00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124" y="1969358"/>
            <a:ext cx="5943601" cy="4802917"/>
          </a:xfrm>
          <a:prstGeom prst="rect">
            <a:avLst/>
          </a:prstGeom>
        </p:spPr>
      </p:pic>
    </p:spTree>
    <p:extLst>
      <p:ext uri="{BB962C8B-B14F-4D97-AF65-F5344CB8AC3E}">
        <p14:creationId xmlns:p14="http://schemas.microsoft.com/office/powerpoint/2010/main" val="2327254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82CCE-6E54-6344-404B-0EC94632A3A8}"/>
              </a:ext>
            </a:extLst>
          </p:cNvPr>
          <p:cNvSpPr>
            <a:spLocks noGrp="1"/>
          </p:cNvSpPr>
          <p:nvPr>
            <p:ph type="title"/>
          </p:nvPr>
        </p:nvSpPr>
        <p:spPr>
          <a:xfrm>
            <a:off x="58189" y="66503"/>
            <a:ext cx="12070080" cy="1105592"/>
          </a:xfrm>
        </p:spPr>
        <p:txBody>
          <a:bodyPr/>
          <a:lstStyle/>
          <a:p>
            <a:r>
              <a:rPr lang="en-US" sz="4400"/>
              <a:t>Presentation Outline</a:t>
            </a:r>
            <a:endParaRPr lang="en-US"/>
          </a:p>
        </p:txBody>
      </p:sp>
      <p:sp>
        <p:nvSpPr>
          <p:cNvPr id="3" name="Content Placeholder 2">
            <a:extLst>
              <a:ext uri="{FF2B5EF4-FFF2-40B4-BE49-F238E27FC236}">
                <a16:creationId xmlns:a16="http://schemas.microsoft.com/office/drawing/2014/main" id="{B1C2DB29-D07D-8EE6-AFEF-5879EE4AC450}"/>
              </a:ext>
            </a:extLst>
          </p:cNvPr>
          <p:cNvSpPr>
            <a:spLocks noGrp="1"/>
          </p:cNvSpPr>
          <p:nvPr>
            <p:ph idx="1"/>
          </p:nvPr>
        </p:nvSpPr>
        <p:spPr>
          <a:xfrm>
            <a:off x="58189" y="1039092"/>
            <a:ext cx="12133811" cy="5818908"/>
          </a:xfrm>
        </p:spPr>
        <p:txBody>
          <a:bodyPr>
            <a:normAutofit fontScale="40000" lnSpcReduction="20000"/>
          </a:bodyPr>
          <a:lstStyle/>
          <a:p>
            <a:r>
              <a:rPr lang="en-US"/>
              <a:t>Abstract</a:t>
            </a:r>
          </a:p>
          <a:p>
            <a:r>
              <a:rPr lang="en-US"/>
              <a:t>Introduction</a:t>
            </a:r>
          </a:p>
          <a:p>
            <a:r>
              <a:rPr lang="en-US"/>
              <a:t>Domain</a:t>
            </a:r>
          </a:p>
          <a:p>
            <a:r>
              <a:rPr lang="en-US"/>
              <a:t>Literature Survey</a:t>
            </a:r>
          </a:p>
          <a:p>
            <a:r>
              <a:rPr lang="en-US"/>
              <a:t>Methodology</a:t>
            </a:r>
          </a:p>
          <a:p>
            <a:r>
              <a:rPr lang="en-US"/>
              <a:t>Application</a:t>
            </a:r>
          </a:p>
          <a:p>
            <a:r>
              <a:rPr lang="en-US"/>
              <a:t>System Architecture</a:t>
            </a:r>
          </a:p>
          <a:p>
            <a:r>
              <a:rPr lang="en-US"/>
              <a:t>Architecture Of Predication System</a:t>
            </a:r>
          </a:p>
          <a:p>
            <a:r>
              <a:rPr lang="en-US"/>
              <a:t>System Configuration</a:t>
            </a:r>
          </a:p>
          <a:p>
            <a:r>
              <a:rPr lang="en-US"/>
              <a:t>Machine Learning</a:t>
            </a:r>
          </a:p>
          <a:p>
            <a:r>
              <a:rPr lang="en-US"/>
              <a:t>Machine Learning Algorithms</a:t>
            </a:r>
          </a:p>
          <a:p>
            <a:r>
              <a:rPr lang="en-US"/>
              <a:t>Predication Of Disease</a:t>
            </a:r>
          </a:p>
          <a:p>
            <a:r>
              <a:rPr lang="en-US"/>
              <a:t>Data Set Details</a:t>
            </a:r>
          </a:p>
          <a:p>
            <a:r>
              <a:rPr lang="en-US"/>
              <a:t>Example Of Confusion For Matrix Accuracy (Performance Analysis)</a:t>
            </a:r>
          </a:p>
          <a:p>
            <a:r>
              <a:rPr lang="en-US"/>
              <a:t>Machine Learning Algorithms Performance Analysis Results  (1) </a:t>
            </a:r>
            <a:r>
              <a:rPr lang="en-US" err="1"/>
              <a:t>Svm</a:t>
            </a:r>
            <a:r>
              <a:rPr lang="en-US"/>
              <a:t> 2) </a:t>
            </a:r>
            <a:r>
              <a:rPr lang="en-US" err="1"/>
              <a:t>Knn</a:t>
            </a:r>
            <a:r>
              <a:rPr lang="en-US"/>
              <a:t> 3) Random Forest 4) </a:t>
            </a:r>
            <a:r>
              <a:rPr lang="en-US" err="1"/>
              <a:t>Xg</a:t>
            </a:r>
            <a:r>
              <a:rPr lang="en-US"/>
              <a:t>-Boost 5) Ada-Boost) 6) ANN 7) DNN 8) Linear Regression 9) Logistic Regression 10) Naïve Bayes 11) Decision  tree</a:t>
            </a:r>
          </a:p>
          <a:p>
            <a:r>
              <a:rPr lang="en-US"/>
              <a:t>Coadding And Testing</a:t>
            </a:r>
          </a:p>
          <a:p>
            <a:r>
              <a:rPr lang="en-US"/>
              <a:t>Simple Code</a:t>
            </a:r>
          </a:p>
          <a:p>
            <a:r>
              <a:rPr lang="en-US"/>
              <a:t>Results From The Test Data Set</a:t>
            </a:r>
          </a:p>
          <a:p>
            <a:r>
              <a:rPr lang="en-US"/>
              <a:t>Results</a:t>
            </a:r>
            <a:r>
              <a:rPr lang="en-US" dirty="0"/>
              <a:t> And Discussion: Input And Output GUI</a:t>
            </a:r>
          </a:p>
          <a:p>
            <a:r>
              <a:rPr lang="en-US" dirty="0"/>
              <a:t>Results</a:t>
            </a:r>
            <a:endParaRPr lang="en-US"/>
          </a:p>
          <a:p>
            <a:r>
              <a:rPr lang="en-US"/>
              <a:t>Conclusion And Future Work</a:t>
            </a:r>
          </a:p>
          <a:p>
            <a:r>
              <a:rPr lang="en-US"/>
              <a:t>References</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74355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7D93-81B9-F82F-3077-C65FF39E03F9}"/>
              </a:ext>
            </a:extLst>
          </p:cNvPr>
          <p:cNvSpPr>
            <a:spLocks noGrp="1"/>
          </p:cNvSpPr>
          <p:nvPr>
            <p:ph type="title"/>
          </p:nvPr>
        </p:nvSpPr>
        <p:spPr>
          <a:xfrm>
            <a:off x="317501" y="291042"/>
            <a:ext cx="5219307" cy="628650"/>
          </a:xfrm>
        </p:spPr>
        <p:txBody>
          <a:bodyPr anchor="b">
            <a:normAutofit/>
          </a:bodyPr>
          <a:lstStyle/>
          <a:p>
            <a:r>
              <a:rPr lang="en-US" sz="3200">
                <a:solidFill>
                  <a:schemeClr val="accent1"/>
                </a:solidFill>
              </a:rPr>
              <a:t>3) KNN:</a:t>
            </a:r>
          </a:p>
        </p:txBody>
      </p:sp>
      <p:sp>
        <p:nvSpPr>
          <p:cNvPr id="3" name="Content Placeholder 2">
            <a:extLst>
              <a:ext uri="{FF2B5EF4-FFF2-40B4-BE49-F238E27FC236}">
                <a16:creationId xmlns:a16="http://schemas.microsoft.com/office/drawing/2014/main" id="{23D53953-E145-FED7-9D9C-4BE0813FF01C}"/>
              </a:ext>
            </a:extLst>
          </p:cNvPr>
          <p:cNvSpPr>
            <a:spLocks noGrp="1"/>
          </p:cNvSpPr>
          <p:nvPr>
            <p:ph idx="1"/>
          </p:nvPr>
        </p:nvSpPr>
        <p:spPr>
          <a:xfrm>
            <a:off x="59267" y="1430867"/>
            <a:ext cx="6434665" cy="5266265"/>
          </a:xfrm>
        </p:spPr>
        <p:txBody>
          <a:bodyPr anchor="t">
            <a:normAutofit/>
          </a:bodyPr>
          <a:lstStyle/>
          <a:p>
            <a:pPr marL="0" indent="0">
              <a:buNone/>
            </a:pPr>
            <a:r>
              <a:rPr lang="en-US" sz="2000"/>
              <a:t>• K nearest neighbors abbreviated as KNN is an algorithm that clusters data into classes and then classifies it as per their similarity measures. Classification is based on </a:t>
            </a:r>
            <a:r>
              <a:rPr lang="en-US" sz="2000" dirty="0"/>
              <a:t>most </a:t>
            </a:r>
            <a:r>
              <a:rPr lang="en-US" sz="2000"/>
              <a:t>of the votes to its neighbors. Data is assigned to the classes that have the nearest neighbors. As we increase the number of nearest neighbors, I.e</a:t>
            </a:r>
            <a:r>
              <a:rPr lang="en-US" sz="2000" dirty="0"/>
              <a:t>., </a:t>
            </a:r>
            <a:r>
              <a:rPr lang="en-US" sz="2000"/>
              <a:t>the value of k, the accuracy might </a:t>
            </a:r>
            <a:r>
              <a:rPr lang="en-US" sz="2000" dirty="0"/>
              <a:t>be </a:t>
            </a:r>
            <a:r>
              <a:rPr lang="en-US" sz="2000"/>
              <a:t>increase. KNN is broadly used for pattern recognition and statistical prediction</a:t>
            </a:r>
            <a:r>
              <a:rPr lang="en-US" sz="2000" dirty="0"/>
              <a:t> methods</a:t>
            </a:r>
            <a:r>
              <a:rPr lang="en-US" sz="2000"/>
              <a:t>. </a:t>
            </a:r>
          </a:p>
          <a:p>
            <a:pPr marL="0" indent="0">
              <a:buNone/>
            </a:pPr>
            <a:r>
              <a:rPr lang="en-US" sz="2000"/>
              <a:t>• It divides the data into clusters</a:t>
            </a:r>
            <a:r>
              <a:rPr lang="en-US" sz="2000" dirty="0"/>
              <a:t> And </a:t>
            </a:r>
            <a:r>
              <a:rPr lang="en-US" sz="2000"/>
              <a:t>based upon the distance from the nearest </a:t>
            </a:r>
            <a:r>
              <a:rPr lang="en-US" sz="2000" dirty="0"/>
              <a:t>neighbors</a:t>
            </a:r>
            <a:r>
              <a:rPr lang="en-US" sz="2000"/>
              <a:t>.</a:t>
            </a:r>
          </a:p>
          <a:p>
            <a:pPr marL="0" indent="0">
              <a:buNone/>
            </a:pPr>
            <a:endParaRPr lang="en-US" sz="2000"/>
          </a:p>
        </p:txBody>
      </p:sp>
      <p:pic>
        <p:nvPicPr>
          <p:cNvPr id="7" name="Picture 6" descr="A diagram of a training distance&#10;&#10;Description automatically generated">
            <a:extLst>
              <a:ext uri="{FF2B5EF4-FFF2-40B4-BE49-F238E27FC236}">
                <a16:creationId xmlns:a16="http://schemas.microsoft.com/office/drawing/2014/main" id="{6CA6EC6C-74BF-C81E-21DA-CDAEC8DD1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019" y="2173670"/>
            <a:ext cx="5060619" cy="3160330"/>
          </a:xfrm>
          <a:prstGeom prst="rect">
            <a:avLst/>
          </a:prstGeom>
        </p:spPr>
      </p:pic>
      <p:grpSp>
        <p:nvGrpSpPr>
          <p:cNvPr id="12" name="Group 11">
            <a:extLst>
              <a:ext uri="{FF2B5EF4-FFF2-40B4-BE49-F238E27FC236}">
                <a16:creationId xmlns:a16="http://schemas.microsoft.com/office/drawing/2014/main" id="{C54A2A4D-19EF-3552-F383-6AD9587C8A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A9208F0F-2734-3945-8FD0-EEB19CF41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CFF5D9-43B9-9D58-6F3F-25041716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67293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D8E25-0B85-34A0-498F-49ECF8181A4D}"/>
              </a:ext>
            </a:extLst>
          </p:cNvPr>
          <p:cNvSpPr>
            <a:spLocks noGrp="1"/>
          </p:cNvSpPr>
          <p:nvPr>
            <p:ph type="title"/>
          </p:nvPr>
        </p:nvSpPr>
        <p:spPr/>
        <p:txBody>
          <a:bodyPr/>
          <a:lstStyle/>
          <a:p>
            <a:r>
              <a:rPr lang="en-US">
                <a:solidFill>
                  <a:schemeClr val="accent1"/>
                </a:solidFill>
              </a:rPr>
              <a:t>4) Decision Tree : </a:t>
            </a:r>
          </a:p>
        </p:txBody>
      </p:sp>
      <p:sp>
        <p:nvSpPr>
          <p:cNvPr id="3" name="Content Placeholder 2">
            <a:extLst>
              <a:ext uri="{FF2B5EF4-FFF2-40B4-BE49-F238E27FC236}">
                <a16:creationId xmlns:a16="http://schemas.microsoft.com/office/drawing/2014/main" id="{B7E4E495-CE75-1670-8B8E-DE580E8DEAF6}"/>
              </a:ext>
            </a:extLst>
          </p:cNvPr>
          <p:cNvSpPr>
            <a:spLocks noGrp="1"/>
          </p:cNvSpPr>
          <p:nvPr>
            <p:ph idx="1"/>
          </p:nvPr>
        </p:nvSpPr>
        <p:spPr/>
        <p:txBody>
          <a:bodyPr/>
          <a:lstStyle/>
          <a:p>
            <a:pPr marL="0" indent="0">
              <a:buNone/>
            </a:pPr>
            <a:r>
              <a:rPr lang="en-US"/>
              <a:t>• Decision Tree is one of the </a:t>
            </a:r>
            <a:r>
              <a:rPr lang="en-US" dirty="0"/>
              <a:t>most  </a:t>
            </a:r>
            <a:r>
              <a:rPr lang="en-US"/>
              <a:t>supervised learning algorithms. In this the data is continuously split based on a certain parameter after which we end up getting the decision nodes and the leaves. What makes it different from the other supervised algorithms is that </a:t>
            </a:r>
            <a:r>
              <a:rPr lang="en-US" dirty="0"/>
              <a:t>it </a:t>
            </a:r>
            <a:r>
              <a:rPr lang="en-US"/>
              <a:t>can </a:t>
            </a:r>
            <a:r>
              <a:rPr lang="en-US" dirty="0"/>
              <a:t>be </a:t>
            </a:r>
            <a:r>
              <a:rPr lang="en-US"/>
              <a:t>also solve the regression and classification problems easily</a:t>
            </a:r>
            <a:r>
              <a:rPr lang="en-US" dirty="0"/>
              <a:t> way</a:t>
            </a:r>
            <a:r>
              <a:rPr lang="en-US"/>
              <a:t>. The main aim is to create a system that can</a:t>
            </a:r>
            <a:r>
              <a:rPr lang="en-US" dirty="0"/>
              <a:t>  be</a:t>
            </a:r>
            <a:r>
              <a:rPr lang="en-US"/>
              <a:t> predict the results that we desire just by learning the decision rules from the prior data, i.e., the training set.</a:t>
            </a:r>
          </a:p>
          <a:p>
            <a:endParaRPr lang="en-US"/>
          </a:p>
        </p:txBody>
      </p:sp>
    </p:spTree>
    <p:extLst>
      <p:ext uri="{BB962C8B-B14F-4D97-AF65-F5344CB8AC3E}">
        <p14:creationId xmlns:p14="http://schemas.microsoft.com/office/powerpoint/2010/main" val="1985481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E259D-D10D-BDEA-6839-9D5C05E169F6}"/>
              </a:ext>
            </a:extLst>
          </p:cNvPr>
          <p:cNvSpPr>
            <a:spLocks noGrp="1"/>
          </p:cNvSpPr>
          <p:nvPr>
            <p:ph type="title"/>
          </p:nvPr>
        </p:nvSpPr>
        <p:spPr>
          <a:xfrm>
            <a:off x="296334" y="254000"/>
            <a:ext cx="4919134" cy="651933"/>
          </a:xfrm>
        </p:spPr>
        <p:txBody>
          <a:bodyPr anchor="b">
            <a:normAutofit/>
          </a:bodyPr>
          <a:lstStyle/>
          <a:p>
            <a:r>
              <a:rPr lang="en-US" sz="3200">
                <a:solidFill>
                  <a:schemeClr val="accent1"/>
                </a:solidFill>
              </a:rPr>
              <a:t>Working:</a:t>
            </a:r>
          </a:p>
        </p:txBody>
      </p:sp>
      <p:sp>
        <p:nvSpPr>
          <p:cNvPr id="3" name="Content Placeholder 2">
            <a:extLst>
              <a:ext uri="{FF2B5EF4-FFF2-40B4-BE49-F238E27FC236}">
                <a16:creationId xmlns:a16="http://schemas.microsoft.com/office/drawing/2014/main" id="{484CFFDD-B433-C909-978B-7691330E8977}"/>
              </a:ext>
            </a:extLst>
          </p:cNvPr>
          <p:cNvSpPr>
            <a:spLocks noGrp="1"/>
          </p:cNvSpPr>
          <p:nvPr>
            <p:ph idx="1"/>
          </p:nvPr>
        </p:nvSpPr>
        <p:spPr>
          <a:xfrm>
            <a:off x="0" y="1083733"/>
            <a:ext cx="6443133" cy="5681134"/>
          </a:xfrm>
        </p:spPr>
        <p:txBody>
          <a:bodyPr anchor="t">
            <a:normAutofit/>
          </a:bodyPr>
          <a:lstStyle/>
          <a:p>
            <a:r>
              <a:rPr lang="en-US" sz="1100"/>
              <a:t>In a Decision Tree, for predicting the class of the given dataset, </a:t>
            </a:r>
            <a:r>
              <a:rPr lang="en-US" sz="1100" dirty="0"/>
              <a:t>this is </a:t>
            </a:r>
            <a:r>
              <a:rPr lang="en-US" sz="1100"/>
              <a:t>the algorithm starts from the root node of the tree. </a:t>
            </a:r>
            <a:r>
              <a:rPr lang="en-US" sz="1100" dirty="0"/>
              <a:t>And </a:t>
            </a:r>
            <a:r>
              <a:rPr lang="en-US" sz="1100"/>
              <a:t>This algorithm </a:t>
            </a:r>
            <a:r>
              <a:rPr lang="en-US" sz="1100" dirty="0"/>
              <a:t> method way it can be </a:t>
            </a:r>
            <a:r>
              <a:rPr lang="en-US" sz="1100"/>
              <a:t>compares the values of the root attribute </a:t>
            </a:r>
            <a:r>
              <a:rPr lang="en-US" sz="1100" dirty="0"/>
              <a:t>set </a:t>
            </a:r>
            <a:r>
              <a:rPr lang="en-US" sz="1100"/>
              <a:t>with the record (real dataset) attribute and based on the comparison, follows the branch and jumps to the next node. For the next node, the algorithm again compares the attribute </a:t>
            </a:r>
            <a:r>
              <a:rPr lang="en-US" sz="1100" dirty="0"/>
              <a:t>dataset </a:t>
            </a:r>
            <a:r>
              <a:rPr lang="en-US" sz="1100"/>
              <a:t>value with the other sub-nodes and moves further. It </a:t>
            </a:r>
            <a:r>
              <a:rPr lang="en-US" sz="1100" dirty="0"/>
              <a:t> can be continuing </a:t>
            </a:r>
            <a:r>
              <a:rPr lang="en-US" sz="1100"/>
              <a:t>the process until it reaches the leaf node of the tree. The complete process </a:t>
            </a:r>
            <a:r>
              <a:rPr lang="en-US" sz="1100" dirty="0"/>
              <a:t>it </a:t>
            </a:r>
            <a:r>
              <a:rPr lang="en-US" sz="1100"/>
              <a:t>can be better understood using the below algorithm</a:t>
            </a:r>
            <a:r>
              <a:rPr lang="en-US" sz="1100" dirty="0"/>
              <a:t> steps</a:t>
            </a:r>
            <a:r>
              <a:rPr lang="en-US" sz="1100"/>
              <a:t>:</a:t>
            </a:r>
          </a:p>
          <a:p>
            <a:pPr marL="0" indent="0">
              <a:buNone/>
            </a:pPr>
            <a:r>
              <a:rPr lang="en-US" sz="1100"/>
              <a:t>● Step-1: Begin the tree with the root node, says S, which contains the complete dataset</a:t>
            </a:r>
            <a:r>
              <a:rPr lang="en-US" sz="1100" dirty="0"/>
              <a:t> attributes</a:t>
            </a:r>
            <a:r>
              <a:rPr lang="en-US" sz="1100"/>
              <a:t>. </a:t>
            </a:r>
          </a:p>
          <a:p>
            <a:pPr marL="0" indent="0">
              <a:buNone/>
            </a:pPr>
            <a:r>
              <a:rPr lang="en-US" sz="1100"/>
              <a:t>● Step-2: Find the best attribute in the dataset using Attribute Selection Measure (ASM</a:t>
            </a:r>
            <a:r>
              <a:rPr lang="en-US" sz="1100" dirty="0"/>
              <a:t>) dataset attributes. </a:t>
            </a:r>
            <a:endParaRPr lang="en-US" sz="1100"/>
          </a:p>
          <a:p>
            <a:pPr marL="0" indent="0">
              <a:buNone/>
            </a:pPr>
            <a:r>
              <a:rPr lang="en-US" sz="1100"/>
              <a:t>● Step-3: Divide the S into </a:t>
            </a:r>
            <a:r>
              <a:rPr lang="en-US" sz="1100" dirty="0"/>
              <a:t> the </a:t>
            </a:r>
            <a:r>
              <a:rPr lang="en-US" sz="1100"/>
              <a:t>subsets that </a:t>
            </a:r>
            <a:r>
              <a:rPr lang="en-US" sz="1100" dirty="0"/>
              <a:t>it can be </a:t>
            </a:r>
            <a:r>
              <a:rPr lang="en-US" sz="1100"/>
              <a:t>contains possible values for the best attributes. </a:t>
            </a:r>
          </a:p>
          <a:p>
            <a:pPr marL="0" indent="0">
              <a:buNone/>
            </a:pPr>
            <a:r>
              <a:rPr lang="en-US" sz="1100"/>
              <a:t>● Step-4: Generate the Decision Tree node, which </a:t>
            </a:r>
            <a:r>
              <a:rPr lang="en-US" sz="1100" dirty="0"/>
              <a:t>can be  </a:t>
            </a:r>
            <a:r>
              <a:rPr lang="en-US" sz="1100"/>
              <a:t>contains the best attribute. </a:t>
            </a:r>
          </a:p>
          <a:p>
            <a:pPr marL="0" indent="0">
              <a:buNone/>
            </a:pPr>
            <a:r>
              <a:rPr lang="en-US" sz="1100"/>
              <a:t>● Step-5: Recursively make new decision trees </a:t>
            </a:r>
            <a:r>
              <a:rPr lang="en-US" sz="1100" dirty="0"/>
              <a:t>are </a:t>
            </a:r>
            <a:r>
              <a:rPr lang="en-US" sz="1100"/>
              <a:t>using the subsets of the dataset </a:t>
            </a:r>
            <a:r>
              <a:rPr lang="en-US" sz="1100" dirty="0"/>
              <a:t> attributes and </a:t>
            </a:r>
            <a:r>
              <a:rPr lang="en-US" sz="1100"/>
              <a:t>created in step -3. </a:t>
            </a:r>
            <a:r>
              <a:rPr lang="en-US" sz="1100" dirty="0"/>
              <a:t>method it is </a:t>
            </a:r>
            <a:r>
              <a:rPr lang="en-US" sz="1100"/>
              <a:t>Continue this process until a stage </a:t>
            </a:r>
            <a:r>
              <a:rPr lang="en-US" sz="1100" dirty="0"/>
              <a:t>and </a:t>
            </a:r>
            <a:r>
              <a:rPr lang="en-US" sz="1100"/>
              <a:t>reached where you </a:t>
            </a:r>
            <a:r>
              <a:rPr lang="en-US" sz="1100" dirty="0"/>
              <a:t>can not be </a:t>
            </a:r>
            <a:r>
              <a:rPr lang="en-US" sz="1100"/>
              <a:t>further </a:t>
            </a:r>
            <a:r>
              <a:rPr lang="en-US" sz="1100" dirty="0"/>
              <a:t>classifying</a:t>
            </a:r>
            <a:r>
              <a:rPr lang="en-US" sz="1100"/>
              <a:t> the nodes and call the final node as a leaf node.</a:t>
            </a:r>
          </a:p>
        </p:txBody>
      </p:sp>
      <p:pic>
        <p:nvPicPr>
          <p:cNvPr id="5" name="Picture 4" descr="A diagram of decision making&#10;&#10;Description automatically generated">
            <a:extLst>
              <a:ext uri="{FF2B5EF4-FFF2-40B4-BE49-F238E27FC236}">
                <a16:creationId xmlns:a16="http://schemas.microsoft.com/office/drawing/2014/main" id="{6097C659-D68F-7F69-4371-B8659596F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8600" y="677333"/>
            <a:ext cx="5215467" cy="4699000"/>
          </a:xfrm>
          <a:prstGeom prst="rect">
            <a:avLst/>
          </a:prstGeom>
        </p:spPr>
      </p:pic>
      <p:grpSp>
        <p:nvGrpSpPr>
          <p:cNvPr id="10" name="Group 9">
            <a:extLst>
              <a:ext uri="{FF2B5EF4-FFF2-40B4-BE49-F238E27FC236}">
                <a16:creationId xmlns:a16="http://schemas.microsoft.com/office/drawing/2014/main" id="{C54A2A4D-19EF-3552-F383-6AD9587C8A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A9208F0F-2734-3945-8FD0-EEB19CF41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CFF5D9-43B9-9D58-6F3F-25041716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3687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64C4-F158-6B7B-ECA1-394490DA07ED}"/>
              </a:ext>
            </a:extLst>
          </p:cNvPr>
          <p:cNvSpPr>
            <a:spLocks noGrp="1"/>
          </p:cNvSpPr>
          <p:nvPr>
            <p:ph type="title"/>
          </p:nvPr>
        </p:nvSpPr>
        <p:spPr>
          <a:xfrm>
            <a:off x="423334" y="304800"/>
            <a:ext cx="4055533" cy="702733"/>
          </a:xfrm>
        </p:spPr>
        <p:txBody>
          <a:bodyPr anchor="b">
            <a:normAutofit/>
          </a:bodyPr>
          <a:lstStyle/>
          <a:p>
            <a:r>
              <a:rPr lang="en-US" sz="3200">
                <a:solidFill>
                  <a:schemeClr val="accent1"/>
                </a:solidFill>
              </a:rPr>
              <a:t>5) Random forest:</a:t>
            </a:r>
          </a:p>
        </p:txBody>
      </p:sp>
      <p:sp>
        <p:nvSpPr>
          <p:cNvPr id="3" name="Content Placeholder 2">
            <a:extLst>
              <a:ext uri="{FF2B5EF4-FFF2-40B4-BE49-F238E27FC236}">
                <a16:creationId xmlns:a16="http://schemas.microsoft.com/office/drawing/2014/main" id="{9A5FF1D6-2929-100D-72DC-17A3F216BAEB}"/>
              </a:ext>
            </a:extLst>
          </p:cNvPr>
          <p:cNvSpPr>
            <a:spLocks noGrp="1"/>
          </p:cNvSpPr>
          <p:nvPr>
            <p:ph idx="1"/>
          </p:nvPr>
        </p:nvSpPr>
        <p:spPr>
          <a:xfrm>
            <a:off x="67733" y="1354667"/>
            <a:ext cx="6206266" cy="4626641"/>
          </a:xfrm>
        </p:spPr>
        <p:txBody>
          <a:bodyPr anchor="t">
            <a:normAutofit/>
          </a:bodyPr>
          <a:lstStyle/>
          <a:p>
            <a:pPr marL="0" indent="0">
              <a:buNone/>
            </a:pPr>
            <a:r>
              <a:rPr lang="en-US" sz="1700"/>
              <a:t>•</a:t>
            </a:r>
            <a:r>
              <a:rPr lang="en-US" sz="1700" dirty="0"/>
              <a:t>This </a:t>
            </a:r>
            <a:r>
              <a:rPr lang="en-US" sz="1700"/>
              <a:t> Random Forest</a:t>
            </a:r>
            <a:r>
              <a:rPr lang="en-US" sz="1700" dirty="0"/>
              <a:t> algorithms </a:t>
            </a:r>
            <a:r>
              <a:rPr lang="en-US" sz="1700"/>
              <a:t>, just as the name suggest creates </a:t>
            </a:r>
            <a:r>
              <a:rPr lang="en-US" sz="1700" dirty="0"/>
              <a:t>several </a:t>
            </a:r>
            <a:r>
              <a:rPr lang="en-US" sz="1700"/>
              <a:t>number of </a:t>
            </a:r>
            <a:r>
              <a:rPr lang="en-US" sz="1700" dirty="0"/>
              <a:t>a  </a:t>
            </a:r>
            <a:r>
              <a:rPr lang="en-US" sz="1700"/>
              <a:t>random forest due to which it is also called the random decision forest. It is one of the </a:t>
            </a:r>
            <a:r>
              <a:rPr lang="en-US" sz="1700" dirty="0"/>
              <a:t> most </a:t>
            </a:r>
            <a:r>
              <a:rPr lang="en-US" sz="1700"/>
              <a:t>supervised learning algorithms. It </a:t>
            </a:r>
            <a:r>
              <a:rPr lang="en-US" sz="1700" dirty="0"/>
              <a:t>is  </a:t>
            </a:r>
            <a:r>
              <a:rPr lang="en-US" sz="1700"/>
              <a:t>builds random forests that are basically just a group of decision trees. It is mostly trained with the bagging method as it is the most efficient. What </a:t>
            </a:r>
            <a:r>
              <a:rPr lang="en-US" sz="1700" dirty="0"/>
              <a:t>are </a:t>
            </a:r>
            <a:r>
              <a:rPr lang="en-US" sz="1700"/>
              <a:t>the bagging method does is, it combines all the learning models which </a:t>
            </a:r>
            <a:r>
              <a:rPr lang="en-US" sz="1700" dirty="0"/>
              <a:t>can be turn </a:t>
            </a:r>
            <a:r>
              <a:rPr lang="en-US" sz="1700"/>
              <a:t>in helps us with the overall result. Just like decision trees, it can be used for both, regression and classification problems</a:t>
            </a:r>
            <a:r>
              <a:rPr lang="en-US" sz="1700" dirty="0"/>
              <a:t>.</a:t>
            </a:r>
            <a:endParaRPr lang="en-US" sz="1700"/>
          </a:p>
          <a:p>
            <a:endParaRPr lang="en-US" sz="1700"/>
          </a:p>
        </p:txBody>
      </p:sp>
      <p:pic>
        <p:nvPicPr>
          <p:cNvPr id="5" name="Picture 4" descr="A diagram of a tree diagram&#10;&#10;Description automatically generated">
            <a:extLst>
              <a:ext uri="{FF2B5EF4-FFF2-40B4-BE49-F238E27FC236}">
                <a16:creationId xmlns:a16="http://schemas.microsoft.com/office/drawing/2014/main" id="{AEF43C88-F0F1-6A16-DAF5-4E0DC64EEE9F}"/>
              </a:ext>
            </a:extLst>
          </p:cNvPr>
          <p:cNvPicPr>
            <a:picLocks noChangeAspect="1"/>
          </p:cNvPicPr>
          <p:nvPr/>
        </p:nvPicPr>
        <p:blipFill rotWithShape="1">
          <a:blip r:embed="rId2">
            <a:extLst>
              <a:ext uri="{28A0092B-C50C-407E-A947-70E740481C1C}">
                <a14:useLocalDpi xmlns:a14="http://schemas.microsoft.com/office/drawing/2010/main" val="0"/>
              </a:ext>
            </a:extLst>
          </a:blip>
          <a:srcRect l="12607" r="15184" b="-2"/>
          <a:stretch/>
        </p:blipFill>
        <p:spPr>
          <a:xfrm>
            <a:off x="6857999" y="877414"/>
            <a:ext cx="5266267" cy="3779253"/>
          </a:xfrm>
          <a:prstGeom prst="rect">
            <a:avLst/>
          </a:prstGeom>
        </p:spPr>
      </p:pic>
      <p:grpSp>
        <p:nvGrpSpPr>
          <p:cNvPr id="10" name="Group 9">
            <a:extLst>
              <a:ext uri="{FF2B5EF4-FFF2-40B4-BE49-F238E27FC236}">
                <a16:creationId xmlns:a16="http://schemas.microsoft.com/office/drawing/2014/main" id="{434FA563-76F6-CDCF-AEA0-A7B78E4464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1D2E3CAA-F1BA-6695-301D-22564C382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3F0F2C-04A5-144D-BDCF-C38707289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91507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5CB3-6B53-D3FA-8426-6CE4F2296369}"/>
              </a:ext>
            </a:extLst>
          </p:cNvPr>
          <p:cNvSpPr>
            <a:spLocks noGrp="1"/>
          </p:cNvSpPr>
          <p:nvPr>
            <p:ph type="title"/>
          </p:nvPr>
        </p:nvSpPr>
        <p:spPr/>
        <p:txBody>
          <a:bodyPr/>
          <a:lstStyle/>
          <a:p>
            <a:r>
              <a:rPr lang="en-US">
                <a:solidFill>
                  <a:schemeClr val="accent1"/>
                </a:solidFill>
              </a:rPr>
              <a:t>Algorithm Steps: </a:t>
            </a:r>
          </a:p>
        </p:txBody>
      </p:sp>
      <p:graphicFrame>
        <p:nvGraphicFramePr>
          <p:cNvPr id="5" name="Content Placeholder 2">
            <a:extLst>
              <a:ext uri="{FF2B5EF4-FFF2-40B4-BE49-F238E27FC236}">
                <a16:creationId xmlns:a16="http://schemas.microsoft.com/office/drawing/2014/main" id="{02D09250-CA55-A37A-F249-B93893347193}"/>
              </a:ext>
            </a:extLst>
          </p:cNvPr>
          <p:cNvGraphicFramePr>
            <a:graphicFrameLocks noGrp="1"/>
          </p:cNvGraphicFramePr>
          <p:nvPr>
            <p:ph idx="1"/>
            <p:extLst>
              <p:ext uri="{D42A27DB-BD31-4B8C-83A1-F6EECF244321}">
                <p14:modId xmlns:p14="http://schemas.microsoft.com/office/powerpoint/2010/main" val="357626719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842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7D5D2-A637-2801-6DC3-D10D005439A6}"/>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Advantages And Disadvantages: </a:t>
            </a:r>
          </a:p>
        </p:txBody>
      </p:sp>
      <p:sp>
        <p:nvSpPr>
          <p:cNvPr id="3" name="Content Placeholder 2">
            <a:extLst>
              <a:ext uri="{FF2B5EF4-FFF2-40B4-BE49-F238E27FC236}">
                <a16:creationId xmlns:a16="http://schemas.microsoft.com/office/drawing/2014/main" id="{8FF40409-A133-F345-C4FA-D31BCC62E4AF}"/>
              </a:ext>
            </a:extLst>
          </p:cNvPr>
          <p:cNvSpPr>
            <a:spLocks noGrp="1"/>
          </p:cNvSpPr>
          <p:nvPr>
            <p:ph idx="1"/>
          </p:nvPr>
        </p:nvSpPr>
        <p:spPr>
          <a:xfrm>
            <a:off x="1371599" y="2318197"/>
            <a:ext cx="9724031" cy="3683358"/>
          </a:xfrm>
        </p:spPr>
        <p:txBody>
          <a:bodyPr anchor="ctr">
            <a:normAutofit/>
          </a:bodyPr>
          <a:lstStyle/>
          <a:p>
            <a:pPr marL="0" indent="0">
              <a:buNone/>
            </a:pPr>
            <a:r>
              <a:rPr lang="en-US" sz="2000"/>
              <a:t> ADVANTAGES: </a:t>
            </a:r>
          </a:p>
          <a:p>
            <a:pPr marL="0" indent="0">
              <a:buNone/>
            </a:pPr>
            <a:r>
              <a:rPr lang="en-US" sz="2000"/>
              <a:t>● Random Forest </a:t>
            </a:r>
            <a:r>
              <a:rPr lang="en-US" sz="2000" dirty="0"/>
              <a:t>can perform </a:t>
            </a:r>
            <a:r>
              <a:rPr lang="en-US" sz="2000"/>
              <a:t>both Classification and Regression tasks. </a:t>
            </a:r>
          </a:p>
          <a:p>
            <a:pPr marL="0" indent="0">
              <a:buNone/>
            </a:pPr>
            <a:r>
              <a:rPr lang="en-US" sz="2000"/>
              <a:t>● It is capable of handling </a:t>
            </a:r>
            <a:r>
              <a:rPr lang="en-US" sz="2000" dirty="0"/>
              <a:t>larger </a:t>
            </a:r>
            <a:r>
              <a:rPr lang="en-US" sz="2000"/>
              <a:t>datasets with high dimensionality.</a:t>
            </a:r>
          </a:p>
          <a:p>
            <a:pPr marL="0" indent="0">
              <a:buNone/>
            </a:pPr>
            <a:r>
              <a:rPr lang="en-US" sz="2000"/>
              <a:t> ● It enhances the accuracy </a:t>
            </a:r>
            <a:r>
              <a:rPr lang="en-US" sz="2000" dirty="0"/>
              <a:t>results </a:t>
            </a:r>
            <a:r>
              <a:rPr lang="en-US" sz="2000"/>
              <a:t>of the model and prevents the overfitting issue. </a:t>
            </a:r>
          </a:p>
          <a:p>
            <a:pPr marL="0" indent="0">
              <a:buNone/>
            </a:pPr>
            <a:endParaRPr lang="en-US" sz="2000"/>
          </a:p>
          <a:p>
            <a:pPr marL="0" indent="0">
              <a:buNone/>
            </a:pPr>
            <a:r>
              <a:rPr lang="en-US" sz="2000"/>
              <a:t>DISADVANTAGES: </a:t>
            </a:r>
          </a:p>
          <a:p>
            <a:pPr marL="0" indent="0">
              <a:buNone/>
            </a:pPr>
            <a:r>
              <a:rPr lang="en-US" sz="2000"/>
              <a:t>Although Random Forest</a:t>
            </a:r>
            <a:r>
              <a:rPr lang="en-US" sz="2000" dirty="0"/>
              <a:t>  it</a:t>
            </a:r>
            <a:r>
              <a:rPr lang="en-US" sz="2000"/>
              <a:t> can be used for both classification and regression tasks, it is not more suitable for Regression tasks.</a:t>
            </a:r>
          </a:p>
        </p:txBody>
      </p:sp>
    </p:spTree>
    <p:extLst>
      <p:ext uri="{BB962C8B-B14F-4D97-AF65-F5344CB8AC3E}">
        <p14:creationId xmlns:p14="http://schemas.microsoft.com/office/powerpoint/2010/main" val="1545368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5B8974-138A-4F5F-14AA-97B2BE2A31A1}"/>
              </a:ext>
            </a:extLst>
          </p:cNvPr>
          <p:cNvSpPr>
            <a:spLocks noGrp="1"/>
          </p:cNvSpPr>
          <p:nvPr>
            <p:ph type="title"/>
          </p:nvPr>
        </p:nvSpPr>
        <p:spPr>
          <a:xfrm>
            <a:off x="228600" y="365126"/>
            <a:ext cx="5351992" cy="735542"/>
          </a:xfrm>
        </p:spPr>
        <p:txBody>
          <a:bodyPr>
            <a:normAutofit/>
          </a:bodyPr>
          <a:lstStyle/>
          <a:p>
            <a:r>
              <a:rPr lang="en-US" sz="4000">
                <a:solidFill>
                  <a:schemeClr val="accent1"/>
                </a:solidFill>
              </a:rPr>
              <a:t>6) Logistic Regression:</a:t>
            </a:r>
          </a:p>
        </p:txBody>
      </p:sp>
      <p:sp>
        <p:nvSpPr>
          <p:cNvPr id="3" name="Content Placeholder 2">
            <a:extLst>
              <a:ext uri="{FF2B5EF4-FFF2-40B4-BE49-F238E27FC236}">
                <a16:creationId xmlns:a16="http://schemas.microsoft.com/office/drawing/2014/main" id="{0903A561-BFA9-9036-F078-1CD8CD98A876}"/>
              </a:ext>
            </a:extLst>
          </p:cNvPr>
          <p:cNvSpPr>
            <a:spLocks noGrp="1"/>
          </p:cNvSpPr>
          <p:nvPr>
            <p:ph idx="1"/>
          </p:nvPr>
        </p:nvSpPr>
        <p:spPr>
          <a:xfrm>
            <a:off x="0" y="1465794"/>
            <a:ext cx="5994400" cy="5392205"/>
          </a:xfrm>
        </p:spPr>
        <p:txBody>
          <a:bodyPr>
            <a:normAutofit/>
          </a:bodyPr>
          <a:lstStyle/>
          <a:p>
            <a:pPr marL="0" indent="0">
              <a:buNone/>
            </a:pPr>
            <a:r>
              <a:rPr lang="en-US" sz="1700"/>
              <a:t>• Logistic Regression </a:t>
            </a:r>
            <a:r>
              <a:rPr lang="en-US" sz="1700" dirty="0"/>
              <a:t>algorithm </a:t>
            </a:r>
            <a:r>
              <a:rPr lang="en-US" sz="1700"/>
              <a:t>is rather a predictive analysis. It is used to analyze the relation between the data among which one is a dependent variable</a:t>
            </a:r>
            <a:r>
              <a:rPr lang="en-US" sz="1700" dirty="0"/>
              <a:t>,</a:t>
            </a:r>
            <a:r>
              <a:rPr lang="en-US" sz="1700"/>
              <a:t> and the other one is independent</a:t>
            </a:r>
            <a:r>
              <a:rPr lang="en-US" sz="1700" dirty="0"/>
              <a:t> variable</a:t>
            </a:r>
            <a:r>
              <a:rPr lang="en-US" sz="1700"/>
              <a:t>. What </a:t>
            </a:r>
            <a:r>
              <a:rPr lang="en-US" sz="1700" dirty="0"/>
              <a:t>doses </a:t>
            </a:r>
            <a:r>
              <a:rPr lang="en-US" sz="1700"/>
              <a:t>logistic regression , it </a:t>
            </a:r>
            <a:r>
              <a:rPr lang="en-US" sz="1700" dirty="0"/>
              <a:t>is  </a:t>
            </a:r>
            <a:r>
              <a:rPr lang="en-US" sz="1700"/>
              <a:t>rounds off all the values of the results to the closest binary value for the ease of prediction. This can </a:t>
            </a:r>
            <a:r>
              <a:rPr lang="en-US" sz="1700" dirty="0"/>
              <a:t>be  </a:t>
            </a:r>
            <a:r>
              <a:rPr lang="en-US" sz="1700"/>
              <a:t>sometimes </a:t>
            </a:r>
            <a:r>
              <a:rPr lang="en-US" sz="1700" dirty="0"/>
              <a:t>causing </a:t>
            </a:r>
            <a:r>
              <a:rPr lang="en-US" sz="1700"/>
              <a:t>a few errors, and not predict very precisely. </a:t>
            </a:r>
            <a:r>
              <a:rPr lang="en-US" sz="1700" dirty="0"/>
              <a:t>To</a:t>
            </a:r>
            <a:r>
              <a:rPr lang="en-US" sz="1700"/>
              <a:t> remove this error, multiple regression is used which helps in getting the closest to the true result. Logistic Regression uses complex cost functions such as the ‘Sigmoid function’. In machine learning sigmoid is used to predict the probabilities.</a:t>
            </a:r>
          </a:p>
          <a:p>
            <a:endParaRPr lang="en-US" sz="1700"/>
          </a:p>
        </p:txBody>
      </p:sp>
      <p:pic>
        <p:nvPicPr>
          <p:cNvPr id="5" name="Picture 4" descr="A graph of a function&#10;&#10;Description automatically generated">
            <a:extLst>
              <a:ext uri="{FF2B5EF4-FFF2-40B4-BE49-F238E27FC236}">
                <a16:creationId xmlns:a16="http://schemas.microsoft.com/office/drawing/2014/main" id="{60619044-08AD-6472-7DC7-3082298D05C5}"/>
              </a:ext>
            </a:extLst>
          </p:cNvPr>
          <p:cNvPicPr>
            <a:picLocks noChangeAspect="1"/>
          </p:cNvPicPr>
          <p:nvPr/>
        </p:nvPicPr>
        <p:blipFill rotWithShape="1">
          <a:blip r:embed="rId2">
            <a:extLst>
              <a:ext uri="{28A0092B-C50C-407E-A947-70E740481C1C}">
                <a14:useLocalDpi xmlns:a14="http://schemas.microsoft.com/office/drawing/2010/main" val="0"/>
              </a:ext>
            </a:extLst>
          </a:blip>
          <a:srcRect l="1782" r="3" b="3"/>
          <a:stretch/>
        </p:blipFill>
        <p:spPr>
          <a:xfrm>
            <a:off x="6696075" y="1346199"/>
            <a:ext cx="5351992" cy="5063067"/>
          </a:xfrm>
          <a:prstGeom prst="rect">
            <a:avLst/>
          </a:prstGeom>
        </p:spPr>
      </p:pic>
    </p:spTree>
    <p:extLst>
      <p:ext uri="{BB962C8B-B14F-4D97-AF65-F5344CB8AC3E}">
        <p14:creationId xmlns:p14="http://schemas.microsoft.com/office/powerpoint/2010/main" val="1481669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D4A47B-58DB-42BF-4350-C3653E19A492}"/>
              </a:ext>
            </a:extLst>
          </p:cNvPr>
          <p:cNvSpPr>
            <a:spLocks noGrp="1"/>
          </p:cNvSpPr>
          <p:nvPr>
            <p:ph type="title"/>
          </p:nvPr>
        </p:nvSpPr>
        <p:spPr>
          <a:xfrm>
            <a:off x="186268" y="143933"/>
            <a:ext cx="5715000" cy="872067"/>
          </a:xfrm>
        </p:spPr>
        <p:txBody>
          <a:bodyPr>
            <a:normAutofit/>
          </a:bodyPr>
          <a:lstStyle/>
          <a:p>
            <a:r>
              <a:rPr lang="en-US" sz="4000">
                <a:solidFill>
                  <a:schemeClr val="accent1"/>
                </a:solidFill>
              </a:rPr>
              <a:t>7) Linear Regression:</a:t>
            </a:r>
          </a:p>
        </p:txBody>
      </p:sp>
      <p:sp>
        <p:nvSpPr>
          <p:cNvPr id="3" name="Content Placeholder 2">
            <a:extLst>
              <a:ext uri="{FF2B5EF4-FFF2-40B4-BE49-F238E27FC236}">
                <a16:creationId xmlns:a16="http://schemas.microsoft.com/office/drawing/2014/main" id="{0B050888-799D-A72F-2FE5-D26B2E17F714}"/>
              </a:ext>
            </a:extLst>
          </p:cNvPr>
          <p:cNvSpPr>
            <a:spLocks noGrp="1"/>
          </p:cNvSpPr>
          <p:nvPr>
            <p:ph idx="1"/>
          </p:nvPr>
        </p:nvSpPr>
        <p:spPr>
          <a:xfrm>
            <a:off x="-1" y="1618039"/>
            <a:ext cx="6510867" cy="5248273"/>
          </a:xfrm>
        </p:spPr>
        <p:txBody>
          <a:bodyPr>
            <a:normAutofit/>
          </a:bodyPr>
          <a:lstStyle/>
          <a:p>
            <a:pPr marL="0" indent="0">
              <a:buNone/>
            </a:pPr>
            <a:r>
              <a:rPr lang="en-US" sz="1400"/>
              <a:t>• Linear regression </a:t>
            </a:r>
            <a:r>
              <a:rPr lang="en-US" sz="1400" dirty="0"/>
              <a:t>Algorithms  </a:t>
            </a:r>
            <a:r>
              <a:rPr lang="en-US" sz="1400"/>
              <a:t>is a fundamental machine learning algorithm </a:t>
            </a:r>
            <a:r>
              <a:rPr lang="en-US" sz="1400" dirty="0"/>
              <a:t> it is </a:t>
            </a:r>
            <a:r>
              <a:rPr lang="en-US" sz="1400"/>
              <a:t>used for predicting numerical values based on input features. It </a:t>
            </a:r>
            <a:r>
              <a:rPr lang="en-US" sz="1400" dirty="0"/>
              <a:t>is assuming </a:t>
            </a:r>
            <a:r>
              <a:rPr lang="en-US" sz="1400"/>
              <a:t>a linear relationship between the features and the target variable. The model learns the coefficients that best fit the data and can </a:t>
            </a:r>
            <a:r>
              <a:rPr lang="en-US" sz="1400" dirty="0"/>
              <a:t>be  </a:t>
            </a:r>
            <a:r>
              <a:rPr lang="en-US" sz="1400"/>
              <a:t>make predictions for new inputs. </a:t>
            </a:r>
          </a:p>
          <a:p>
            <a:pPr marL="0" indent="0">
              <a:buNone/>
            </a:pPr>
            <a:r>
              <a:rPr lang="en-US" sz="1400"/>
              <a:t>• </a:t>
            </a:r>
            <a:r>
              <a:rPr lang="en-US" sz="1400" dirty="0"/>
              <a:t>in this  </a:t>
            </a:r>
            <a:r>
              <a:rPr lang="en-US" sz="1400"/>
              <a:t>Linear regression algorithm </a:t>
            </a:r>
            <a:r>
              <a:rPr lang="en-US" sz="1400" dirty="0"/>
              <a:t> has shown  </a:t>
            </a:r>
            <a:r>
              <a:rPr lang="en-US" sz="1400"/>
              <a:t>a linear relationship between a </a:t>
            </a:r>
            <a:r>
              <a:rPr lang="en-US" sz="1400" dirty="0"/>
              <a:t>two variables like  </a:t>
            </a:r>
            <a:r>
              <a:rPr lang="en-US" sz="1400"/>
              <a:t>dependent (y) and one or more independent </a:t>
            </a:r>
            <a:r>
              <a:rPr lang="en-US" sz="1400" dirty="0"/>
              <a:t> </a:t>
            </a:r>
            <a:r>
              <a:rPr lang="en-US" sz="1400"/>
              <a:t>(</a:t>
            </a:r>
            <a:r>
              <a:rPr lang="en-US" sz="1400" dirty="0"/>
              <a:t>x</a:t>
            </a:r>
            <a:r>
              <a:rPr lang="en-US" sz="1400"/>
              <a:t>) variables, hence called as linear regression. Since linear regression </a:t>
            </a:r>
            <a:r>
              <a:rPr lang="en-US" sz="1400" dirty="0"/>
              <a:t>has shown  </a:t>
            </a:r>
            <a:r>
              <a:rPr lang="en-US" sz="1400"/>
              <a:t>the linear relationship, which means it </a:t>
            </a:r>
            <a:r>
              <a:rPr lang="en-US" sz="1400" dirty="0"/>
              <a:t> is  to </a:t>
            </a:r>
            <a:r>
              <a:rPr lang="en-US" sz="1400"/>
              <a:t>finds how the value of the dependent variable is changing according to the value of the independent </a:t>
            </a:r>
            <a:r>
              <a:rPr lang="en-US" sz="1400" dirty="0"/>
              <a:t>variables</a:t>
            </a:r>
            <a:r>
              <a:rPr lang="en-US" sz="1400"/>
              <a:t>. </a:t>
            </a:r>
          </a:p>
          <a:p>
            <a:pPr marL="0" indent="0">
              <a:buNone/>
            </a:pPr>
            <a:r>
              <a:rPr lang="en-US" sz="1400"/>
              <a:t>• The linear regression </a:t>
            </a:r>
            <a:r>
              <a:rPr lang="en-US" sz="1400" dirty="0"/>
              <a:t>algorithms  </a:t>
            </a:r>
            <a:r>
              <a:rPr lang="en-US" sz="1400"/>
              <a:t>model </a:t>
            </a:r>
            <a:r>
              <a:rPr lang="en-US" sz="1400" dirty="0"/>
              <a:t>has provided </a:t>
            </a:r>
            <a:r>
              <a:rPr lang="en-US" sz="1400"/>
              <a:t>a sloped straight line </a:t>
            </a:r>
            <a:r>
              <a:rPr lang="en-US" sz="1400" dirty="0"/>
              <a:t> and </a:t>
            </a:r>
            <a:r>
              <a:rPr lang="en-US" sz="1400"/>
              <a:t>representing the relationship between the variables. Consider the below image: </a:t>
            </a:r>
          </a:p>
          <a:p>
            <a:pPr marL="0" indent="0">
              <a:buNone/>
            </a:pPr>
            <a:r>
              <a:rPr lang="en-US" sz="1400" dirty="0"/>
              <a:t>y</a:t>
            </a:r>
            <a:r>
              <a:rPr lang="en-US" sz="1400"/>
              <a:t>= Dependent Variable (Target Variable) </a:t>
            </a:r>
            <a:r>
              <a:rPr lang="en-US" sz="1400" dirty="0"/>
              <a:t>y</a:t>
            </a:r>
            <a:r>
              <a:rPr lang="en-US" sz="1400"/>
              <a:t>= Independent Variable (predictor Variable)</a:t>
            </a:r>
          </a:p>
          <a:p>
            <a:endParaRPr lang="en-US" sz="1400"/>
          </a:p>
        </p:txBody>
      </p:sp>
      <p:pic>
        <p:nvPicPr>
          <p:cNvPr id="5" name="Picture 4" descr="A diagram of a line of regression&#10;&#10;Description automatically generated">
            <a:extLst>
              <a:ext uri="{FF2B5EF4-FFF2-40B4-BE49-F238E27FC236}">
                <a16:creationId xmlns:a16="http://schemas.microsoft.com/office/drawing/2014/main" id="{51C22C94-9C41-1769-8352-38A87E404483}"/>
              </a:ext>
            </a:extLst>
          </p:cNvPr>
          <p:cNvPicPr>
            <a:picLocks noChangeAspect="1"/>
          </p:cNvPicPr>
          <p:nvPr/>
        </p:nvPicPr>
        <p:blipFill rotWithShape="1">
          <a:blip r:embed="rId2">
            <a:extLst>
              <a:ext uri="{28A0092B-C50C-407E-A947-70E740481C1C}">
                <a14:useLocalDpi xmlns:a14="http://schemas.microsoft.com/office/drawing/2010/main" val="0"/>
              </a:ext>
            </a:extLst>
          </a:blip>
          <a:srcRect t="13550" r="2" b="8422"/>
          <a:stretch/>
        </p:blipFill>
        <p:spPr>
          <a:xfrm>
            <a:off x="6510867" y="1244601"/>
            <a:ext cx="5537200" cy="5248274"/>
          </a:xfrm>
          <a:prstGeom prst="rect">
            <a:avLst/>
          </a:prstGeom>
        </p:spPr>
      </p:pic>
    </p:spTree>
    <p:extLst>
      <p:ext uri="{BB962C8B-B14F-4D97-AF65-F5344CB8AC3E}">
        <p14:creationId xmlns:p14="http://schemas.microsoft.com/office/powerpoint/2010/main" val="4281852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A77C-7DED-C165-9996-646DBF34FF68}"/>
              </a:ext>
            </a:extLst>
          </p:cNvPr>
          <p:cNvSpPr>
            <a:spLocks noGrp="1"/>
          </p:cNvSpPr>
          <p:nvPr>
            <p:ph type="title"/>
          </p:nvPr>
        </p:nvSpPr>
        <p:spPr/>
        <p:txBody>
          <a:bodyPr/>
          <a:lstStyle/>
          <a:p>
            <a:r>
              <a:rPr lang="en-US">
                <a:solidFill>
                  <a:schemeClr val="accent1"/>
                </a:solidFill>
              </a:rPr>
              <a:t>8) Artificial Neural Network (ANN):</a:t>
            </a:r>
          </a:p>
        </p:txBody>
      </p:sp>
      <p:sp>
        <p:nvSpPr>
          <p:cNvPr id="3" name="Content Placeholder 2">
            <a:extLst>
              <a:ext uri="{FF2B5EF4-FFF2-40B4-BE49-F238E27FC236}">
                <a16:creationId xmlns:a16="http://schemas.microsoft.com/office/drawing/2014/main" id="{AEBE9D13-CF36-192B-5848-1264A284D918}"/>
              </a:ext>
            </a:extLst>
          </p:cNvPr>
          <p:cNvSpPr>
            <a:spLocks noGrp="1"/>
          </p:cNvSpPr>
          <p:nvPr>
            <p:ph idx="1"/>
          </p:nvPr>
        </p:nvSpPr>
        <p:spPr/>
        <p:txBody>
          <a:bodyPr/>
          <a:lstStyle/>
          <a:p>
            <a:r>
              <a:rPr lang="en-US"/>
              <a:t>An artificial neural network abbreviated as ANN is a model that works as the human brain or neural network I.e</a:t>
            </a:r>
            <a:r>
              <a:rPr lang="en-US" dirty="0"/>
              <a:t>.,</a:t>
            </a:r>
            <a:r>
              <a:rPr lang="en-US"/>
              <a:t> the neurons. It is called a computational model that processes all the complex data. It isn’t given any task specific goal, but it learns from the examples or data that is given to it just like the brain. It is based on a collection of nodes called the artificial neuron. More the no. Of neurons, better the system. The neurons transmit signals from one to another making a proper connection which resembles the human neural network. </a:t>
            </a:r>
          </a:p>
          <a:p>
            <a:r>
              <a:rPr lang="en-US"/>
              <a:t>A neural network has the following 3 layers:</a:t>
            </a:r>
          </a:p>
        </p:txBody>
      </p:sp>
    </p:spTree>
    <p:extLst>
      <p:ext uri="{BB962C8B-B14F-4D97-AF65-F5344CB8AC3E}">
        <p14:creationId xmlns:p14="http://schemas.microsoft.com/office/powerpoint/2010/main" val="3296013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11BD07-AA67-31CB-9383-96163CE4715C}"/>
              </a:ext>
            </a:extLst>
          </p:cNvPr>
          <p:cNvSpPr>
            <a:spLocks noGrp="1"/>
          </p:cNvSpPr>
          <p:nvPr>
            <p:ph type="title"/>
          </p:nvPr>
        </p:nvSpPr>
        <p:spPr>
          <a:xfrm>
            <a:off x="177800" y="365125"/>
            <a:ext cx="2836333" cy="650875"/>
          </a:xfrm>
        </p:spPr>
        <p:txBody>
          <a:bodyPr>
            <a:normAutofit/>
          </a:bodyPr>
          <a:lstStyle/>
          <a:p>
            <a:r>
              <a:rPr lang="en-US" sz="4000">
                <a:solidFill>
                  <a:schemeClr val="accent1"/>
                </a:solidFill>
              </a:rPr>
              <a:t>3 layers: </a:t>
            </a:r>
          </a:p>
        </p:txBody>
      </p:sp>
      <p:sp>
        <p:nvSpPr>
          <p:cNvPr id="3" name="Content Placeholder 2">
            <a:extLst>
              <a:ext uri="{FF2B5EF4-FFF2-40B4-BE49-F238E27FC236}">
                <a16:creationId xmlns:a16="http://schemas.microsoft.com/office/drawing/2014/main" id="{39B83136-7D37-92EB-97AA-812596934860}"/>
              </a:ext>
            </a:extLst>
          </p:cNvPr>
          <p:cNvSpPr>
            <a:spLocks noGrp="1"/>
          </p:cNvSpPr>
          <p:nvPr>
            <p:ph idx="1"/>
          </p:nvPr>
        </p:nvSpPr>
        <p:spPr>
          <a:xfrm>
            <a:off x="67733" y="1825624"/>
            <a:ext cx="5596467" cy="5032375"/>
          </a:xfrm>
        </p:spPr>
        <p:txBody>
          <a:bodyPr>
            <a:normAutofit/>
          </a:bodyPr>
          <a:lstStyle/>
          <a:p>
            <a:pPr marL="514350" indent="-514350">
              <a:buAutoNum type="arabicParenR"/>
            </a:pPr>
            <a:r>
              <a:rPr lang="en-US" sz="2000">
                <a:solidFill>
                  <a:schemeClr val="accent1"/>
                </a:solidFill>
              </a:rPr>
              <a:t>• Input layer </a:t>
            </a:r>
            <a:r>
              <a:rPr lang="en-US" sz="2000"/>
              <a:t>– It </a:t>
            </a:r>
            <a:r>
              <a:rPr lang="en-US" sz="2000" dirty="0"/>
              <a:t> is consisting </a:t>
            </a:r>
            <a:r>
              <a:rPr lang="en-US" sz="2000"/>
              <a:t>of the complex raw info that we feed to the neurons.</a:t>
            </a:r>
          </a:p>
          <a:p>
            <a:pPr marL="514350" indent="-514350">
              <a:buAutoNum type="arabicParenR"/>
            </a:pPr>
            <a:r>
              <a:rPr lang="en-US" sz="2000">
                <a:solidFill>
                  <a:schemeClr val="accent1"/>
                </a:solidFill>
              </a:rPr>
              <a:t>• Hidden layer </a:t>
            </a:r>
            <a:r>
              <a:rPr lang="en-US" sz="2000"/>
              <a:t>– These are the computational layers which </a:t>
            </a:r>
            <a:r>
              <a:rPr lang="en-US" sz="2000" dirty="0"/>
              <a:t>has been taken </a:t>
            </a:r>
            <a:r>
              <a:rPr lang="en-US" sz="2000"/>
              <a:t>the input and the weight of a node from the previous layers, processes it with the activation function</a:t>
            </a:r>
            <a:r>
              <a:rPr lang="en-US" sz="2000" dirty="0"/>
              <a:t> will be </a:t>
            </a:r>
            <a:r>
              <a:rPr lang="en-US" sz="2000"/>
              <a:t>and sends the output to the next layer. </a:t>
            </a:r>
          </a:p>
          <a:p>
            <a:pPr marL="514350" indent="-514350">
              <a:buAutoNum type="arabicParenR"/>
            </a:pPr>
            <a:r>
              <a:rPr lang="en-US" sz="2000">
                <a:solidFill>
                  <a:schemeClr val="accent1"/>
                </a:solidFill>
              </a:rPr>
              <a:t>• Output layer </a:t>
            </a:r>
            <a:r>
              <a:rPr lang="en-US" sz="2000"/>
              <a:t>– This depends </a:t>
            </a:r>
            <a:r>
              <a:rPr lang="en-US" sz="2000" dirty="0"/>
              <a:t>on </a:t>
            </a:r>
            <a:r>
              <a:rPr lang="en-US" sz="2000"/>
              <a:t>the output of the hidden layers, and the functions taking place in there.</a:t>
            </a:r>
          </a:p>
          <a:p>
            <a:pPr marL="0" indent="0">
              <a:buNone/>
            </a:pPr>
            <a:r>
              <a:rPr lang="en-US" sz="1400"/>
              <a:t># The basic computational unit is the neuron. It </a:t>
            </a:r>
            <a:r>
              <a:rPr lang="en-US" sz="1400" dirty="0"/>
              <a:t> is receiving </a:t>
            </a:r>
            <a:r>
              <a:rPr lang="en-US" sz="1400"/>
              <a:t>inputs from the sources provided, and each input carries a weight, which </a:t>
            </a:r>
            <a:r>
              <a:rPr lang="en-US" sz="1400" dirty="0"/>
              <a:t>has been</a:t>
            </a:r>
            <a:r>
              <a:rPr lang="en-US" sz="1400"/>
              <a:t> given according to the relative importance of all the other inputs. Then the function is applied to</a:t>
            </a:r>
            <a:endParaRPr lang="en-US" sz="2000"/>
          </a:p>
          <a:p>
            <a:pPr marL="0" indent="0">
              <a:buNone/>
            </a:pPr>
            <a:endParaRPr lang="en-US" sz="2000"/>
          </a:p>
        </p:txBody>
      </p:sp>
      <p:pic>
        <p:nvPicPr>
          <p:cNvPr id="5" name="Picture 4" descr="A diagram of a synapse&#10;&#10;Description automatically generated">
            <a:extLst>
              <a:ext uri="{FF2B5EF4-FFF2-40B4-BE49-F238E27FC236}">
                <a16:creationId xmlns:a16="http://schemas.microsoft.com/office/drawing/2014/main" id="{337D193A-9AD1-63F8-D9A7-3286D473257A}"/>
              </a:ext>
            </a:extLst>
          </p:cNvPr>
          <p:cNvPicPr>
            <a:picLocks noChangeAspect="1"/>
          </p:cNvPicPr>
          <p:nvPr/>
        </p:nvPicPr>
        <p:blipFill rotWithShape="1">
          <a:blip r:embed="rId2">
            <a:extLst>
              <a:ext uri="{28A0092B-C50C-407E-A947-70E740481C1C}">
                <a14:useLocalDpi xmlns:a14="http://schemas.microsoft.com/office/drawing/2010/main" val="0"/>
              </a:ext>
            </a:extLst>
          </a:blip>
          <a:srcRect r="2" b="1128"/>
          <a:stretch/>
        </p:blipFill>
        <p:spPr>
          <a:xfrm>
            <a:off x="6096000" y="1904282"/>
            <a:ext cx="5943600" cy="4445718"/>
          </a:xfrm>
          <a:prstGeom prst="rect">
            <a:avLst/>
          </a:prstGeom>
        </p:spPr>
      </p:pic>
    </p:spTree>
    <p:extLst>
      <p:ext uri="{BB962C8B-B14F-4D97-AF65-F5344CB8AC3E}">
        <p14:creationId xmlns:p14="http://schemas.microsoft.com/office/powerpoint/2010/main" val="331840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0">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BB476-57FD-D5BA-9564-A21172C0AD21}"/>
              </a:ext>
            </a:extLst>
          </p:cNvPr>
          <p:cNvSpPr>
            <a:spLocks noGrp="1"/>
          </p:cNvSpPr>
          <p:nvPr>
            <p:ph type="title"/>
          </p:nvPr>
        </p:nvSpPr>
        <p:spPr>
          <a:xfrm>
            <a:off x="2019300" y="538956"/>
            <a:ext cx="8985250" cy="1118394"/>
          </a:xfrm>
        </p:spPr>
        <p:txBody>
          <a:bodyPr anchor="t">
            <a:normAutofit/>
          </a:bodyPr>
          <a:lstStyle/>
          <a:p>
            <a:r>
              <a:rPr lang="en-US" sz="4000">
                <a:solidFill>
                  <a:schemeClr val="accent1"/>
                </a:solidFill>
              </a:rPr>
              <a:t>Abstract:</a:t>
            </a:r>
          </a:p>
        </p:txBody>
      </p:sp>
      <p:pic>
        <p:nvPicPr>
          <p:cNvPr id="63" name="Graphic 57" descr="Heart Organ">
            <a:extLst>
              <a:ext uri="{FF2B5EF4-FFF2-40B4-BE49-F238E27FC236}">
                <a16:creationId xmlns:a16="http://schemas.microsoft.com/office/drawing/2014/main" id="{79B25958-80F0-5F94-37CE-2B967C43A6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3AD4EBF4-25C3-9526-8B06-5833F0DA6C48}"/>
              </a:ext>
            </a:extLst>
          </p:cNvPr>
          <p:cNvSpPr>
            <a:spLocks noGrp="1"/>
          </p:cNvSpPr>
          <p:nvPr>
            <p:ph idx="1"/>
          </p:nvPr>
        </p:nvSpPr>
        <p:spPr>
          <a:xfrm>
            <a:off x="1009650" y="1847849"/>
            <a:ext cx="9994900" cy="4254501"/>
          </a:xfrm>
        </p:spPr>
        <p:txBody>
          <a:bodyPr>
            <a:normAutofit/>
          </a:bodyPr>
          <a:lstStyle/>
          <a:p>
            <a:r>
              <a:rPr lang="en-US" sz="2000"/>
              <a:t>Heart is one of the most important part of the </a:t>
            </a:r>
            <a:r>
              <a:rPr lang="en-US" sz="2000" dirty="0"/>
              <a:t> human </a:t>
            </a:r>
            <a:r>
              <a:rPr lang="en-US" sz="2000"/>
              <a:t>body. It helps to purify and circulate blood to all parts of the </a:t>
            </a:r>
            <a:r>
              <a:rPr lang="en-US" sz="2000" dirty="0"/>
              <a:t>human  </a:t>
            </a:r>
            <a:r>
              <a:rPr lang="en-US" sz="2000"/>
              <a:t>body. Most </a:t>
            </a:r>
            <a:r>
              <a:rPr lang="en-US" sz="2000" dirty="0"/>
              <a:t> millions of </a:t>
            </a:r>
            <a:r>
              <a:rPr lang="en-US" sz="2000"/>
              <a:t>number </a:t>
            </a:r>
            <a:r>
              <a:rPr lang="en-US" sz="2000" dirty="0"/>
              <a:t>  </a:t>
            </a:r>
            <a:r>
              <a:rPr lang="en-US" sz="2000"/>
              <a:t>deaths in the world are due to Heart Diseases. Some symptoms like chest pain, faster heartbeat, discomfort in breathing</a:t>
            </a:r>
            <a:r>
              <a:rPr lang="en-US" sz="2000" dirty="0"/>
              <a:t>,</a:t>
            </a:r>
            <a:r>
              <a:rPr lang="en-US" sz="2000"/>
              <a:t> are recorded</a:t>
            </a:r>
            <a:r>
              <a:rPr lang="en-US" sz="2000" dirty="0"/>
              <a:t> in medical history</a:t>
            </a:r>
            <a:r>
              <a:rPr lang="en-US" sz="2000"/>
              <a:t>. This </a:t>
            </a:r>
            <a:r>
              <a:rPr lang="en-US" sz="2000" dirty="0"/>
              <a:t>all </a:t>
            </a:r>
            <a:r>
              <a:rPr lang="en-US" sz="2000"/>
              <a:t>data </a:t>
            </a:r>
            <a:r>
              <a:rPr lang="en-US" sz="2000" dirty="0"/>
              <a:t>will be  </a:t>
            </a:r>
            <a:r>
              <a:rPr lang="en-US" sz="2000"/>
              <a:t>analyzed on regular basis</a:t>
            </a:r>
            <a:r>
              <a:rPr lang="en-US" sz="2000" dirty="0"/>
              <a:t> of  heart disease</a:t>
            </a:r>
            <a:r>
              <a:rPr lang="en-US" sz="2000"/>
              <a:t>. In this </a:t>
            </a:r>
            <a:r>
              <a:rPr lang="en-US" sz="2000" dirty="0"/>
              <a:t>Research </a:t>
            </a:r>
            <a:r>
              <a:rPr lang="en-US" sz="2000"/>
              <a:t>review an overview of the heart disease </a:t>
            </a:r>
            <a:r>
              <a:rPr lang="en-US" sz="2000" dirty="0"/>
              <a:t> </a:t>
            </a:r>
            <a:r>
              <a:rPr lang="en-US" sz="2000"/>
              <a:t>and its current </a:t>
            </a:r>
            <a:r>
              <a:rPr lang="en-US" sz="2000" dirty="0"/>
              <a:t> modern </a:t>
            </a:r>
            <a:r>
              <a:rPr lang="en-US" sz="2000"/>
              <a:t>procedures is firstly introduced. an in-depth analysis of the most relevant machine learning techniques available on the </a:t>
            </a:r>
            <a:r>
              <a:rPr lang="en-US" sz="2000" dirty="0"/>
              <a:t>literatures </a:t>
            </a:r>
            <a:r>
              <a:rPr lang="en-US" sz="2000"/>
              <a:t>for heart disease prediction is briefly elaborated. The discussed machine learning algorithms are Decision Tree, SVM, ANN, Naive Bayes, Random Forest, KNN.</a:t>
            </a:r>
            <a:r>
              <a:rPr lang="en-US" sz="2000" dirty="0"/>
              <a:t>DNN XG-BOOST,ADA-BOOST </a:t>
            </a:r>
            <a:r>
              <a:rPr lang="en-US" sz="2000"/>
              <a:t> The algorithms are compared </a:t>
            </a:r>
            <a:r>
              <a:rPr lang="en-US" sz="2000" dirty="0"/>
              <a:t>based </a:t>
            </a:r>
            <a:r>
              <a:rPr lang="en-US" sz="2000"/>
              <a:t>on features. We are working on the algorithm with best accuracy</a:t>
            </a:r>
            <a:r>
              <a:rPr lang="en-US" sz="2000" dirty="0"/>
              <a:t> Results</a:t>
            </a:r>
            <a:r>
              <a:rPr lang="en-US" sz="2000"/>
              <a:t>. This will </a:t>
            </a:r>
            <a:r>
              <a:rPr lang="en-US" sz="2000" dirty="0"/>
              <a:t>be helping </a:t>
            </a:r>
            <a:r>
              <a:rPr lang="en-US" sz="2000"/>
              <a:t>the doctors to assist the heart </a:t>
            </a:r>
            <a:r>
              <a:rPr lang="en-US" sz="2000" dirty="0"/>
              <a:t>patient's </a:t>
            </a:r>
            <a:r>
              <a:rPr lang="en-US" sz="2000"/>
              <a:t>problem easily</a:t>
            </a:r>
            <a:r>
              <a:rPr lang="en-US" sz="2000" dirty="0"/>
              <a:t>.</a:t>
            </a:r>
            <a:endParaRPr lang="en-US" sz="2000"/>
          </a:p>
        </p:txBody>
      </p:sp>
    </p:spTree>
    <p:extLst>
      <p:ext uri="{BB962C8B-B14F-4D97-AF65-F5344CB8AC3E}">
        <p14:creationId xmlns:p14="http://schemas.microsoft.com/office/powerpoint/2010/main" val="4141779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ct background of data">
            <a:extLst>
              <a:ext uri="{FF2B5EF4-FFF2-40B4-BE49-F238E27FC236}">
                <a16:creationId xmlns:a16="http://schemas.microsoft.com/office/drawing/2014/main" id="{588A87B7-2E43-65AD-B3AA-B6619F3BE46C}"/>
              </a:ext>
            </a:extLst>
          </p:cNvPr>
          <p:cNvPicPr>
            <a:picLocks noChangeAspect="1"/>
          </p:cNvPicPr>
          <p:nvPr/>
        </p:nvPicPr>
        <p:blipFill rotWithShape="1">
          <a:blip r:embed="rId2"/>
          <a:srcRect/>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792F81-3809-F7DC-12A7-1B0893C41BBE}"/>
              </a:ext>
            </a:extLst>
          </p:cNvPr>
          <p:cNvSpPr>
            <a:spLocks noGrp="1"/>
          </p:cNvSpPr>
          <p:nvPr>
            <p:ph type="title"/>
          </p:nvPr>
        </p:nvSpPr>
        <p:spPr>
          <a:xfrm>
            <a:off x="838200" y="365125"/>
            <a:ext cx="10515600" cy="1325563"/>
          </a:xfrm>
        </p:spPr>
        <p:txBody>
          <a:bodyPr>
            <a:normAutofit/>
          </a:bodyPr>
          <a:lstStyle/>
          <a:p>
            <a:r>
              <a:rPr lang="en-US">
                <a:solidFill>
                  <a:schemeClr val="accent1"/>
                </a:solidFill>
              </a:rPr>
              <a:t>9) DEEP NEURAL NETWORK:</a:t>
            </a:r>
          </a:p>
        </p:txBody>
      </p:sp>
      <p:sp>
        <p:nvSpPr>
          <p:cNvPr id="3" name="Content Placeholder 2">
            <a:extLst>
              <a:ext uri="{FF2B5EF4-FFF2-40B4-BE49-F238E27FC236}">
                <a16:creationId xmlns:a16="http://schemas.microsoft.com/office/drawing/2014/main" id="{E70E8AEF-FC12-7748-448B-5723E56F2612}"/>
              </a:ext>
            </a:extLst>
          </p:cNvPr>
          <p:cNvSpPr>
            <a:spLocks noGrp="1"/>
          </p:cNvSpPr>
          <p:nvPr>
            <p:ph idx="1"/>
          </p:nvPr>
        </p:nvSpPr>
        <p:spPr>
          <a:xfrm>
            <a:off x="838200" y="1825625"/>
            <a:ext cx="10515600" cy="4351338"/>
          </a:xfrm>
        </p:spPr>
        <p:txBody>
          <a:bodyPr>
            <a:normAutofit/>
          </a:bodyPr>
          <a:lstStyle/>
          <a:p>
            <a:r>
              <a:rPr lang="en-US" sz="2600"/>
              <a:t>Deep Neural Network </a:t>
            </a:r>
            <a:r>
              <a:rPr lang="en-US" sz="2600" dirty="0"/>
              <a:t>Algorithms </a:t>
            </a:r>
            <a:r>
              <a:rPr lang="en-US" sz="2600"/>
              <a:t>abbreviated as </a:t>
            </a:r>
            <a:r>
              <a:rPr lang="en-US" sz="2600" dirty="0"/>
              <a:t> a </a:t>
            </a:r>
            <a:r>
              <a:rPr lang="en-US" sz="2600"/>
              <a:t>DNN, is a complex neural network consisting of more than 2 layers. This algorithm uses </a:t>
            </a:r>
            <a:r>
              <a:rPr lang="en-US" sz="2600" dirty="0"/>
              <a:t>to  </a:t>
            </a:r>
            <a:r>
              <a:rPr lang="en-US" sz="2600"/>
              <a:t>high level </a:t>
            </a:r>
            <a:r>
              <a:rPr lang="en-US" sz="2600" dirty="0"/>
              <a:t>of </a:t>
            </a:r>
            <a:r>
              <a:rPr lang="en-US" sz="2600"/>
              <a:t>mathematical models for data processing in complex manner. Deep learning is derived from a vaster family of networks of neural methods, such as CNNs. Deep learning can either be unsupervised, supervised or semi- supervised.</a:t>
            </a:r>
          </a:p>
          <a:p>
            <a:r>
              <a:rPr lang="en-US" sz="2600"/>
              <a:t> Deep Convolutional and recurrent neural networks are utilized in natural language processing computer vision audio recognition</a:t>
            </a:r>
            <a:r>
              <a:rPr lang="en-US" sz="2600" dirty="0"/>
              <a:t> video </a:t>
            </a:r>
            <a:r>
              <a:rPr lang="en-US" sz="2600"/>
              <a:t>recognition, social network filtering</a:t>
            </a:r>
            <a:r>
              <a:rPr lang="en-US" sz="2600" dirty="0"/>
              <a:t>  </a:t>
            </a:r>
            <a:r>
              <a:rPr lang="en-US" sz="2600"/>
              <a:t>bioinformatics machine translation image analysis, drug design, and material inspection where the outcomes were comparable/superior to some human professionals.</a:t>
            </a:r>
          </a:p>
          <a:p>
            <a:endParaRPr lang="en-US" sz="2600"/>
          </a:p>
        </p:txBody>
      </p:sp>
    </p:spTree>
    <p:extLst>
      <p:ext uri="{BB962C8B-B14F-4D97-AF65-F5344CB8AC3E}">
        <p14:creationId xmlns:p14="http://schemas.microsoft.com/office/powerpoint/2010/main" val="3949754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50ACA-2BDE-3D7C-54BB-110765F2EF21}"/>
              </a:ext>
            </a:extLst>
          </p:cNvPr>
          <p:cNvSpPr>
            <a:spLocks noGrp="1"/>
          </p:cNvSpPr>
          <p:nvPr>
            <p:ph type="title"/>
          </p:nvPr>
        </p:nvSpPr>
        <p:spPr>
          <a:xfrm>
            <a:off x="83127" y="0"/>
            <a:ext cx="5835535" cy="939338"/>
          </a:xfrm>
        </p:spPr>
        <p:txBody>
          <a:bodyPr/>
          <a:lstStyle/>
          <a:p>
            <a:r>
              <a:rPr lang="en-US">
                <a:solidFill>
                  <a:schemeClr val="accent1"/>
                </a:solidFill>
              </a:rPr>
              <a:t>Deep Neural Networks:</a:t>
            </a:r>
          </a:p>
        </p:txBody>
      </p:sp>
      <p:sp>
        <p:nvSpPr>
          <p:cNvPr id="3" name="Content Placeholder 2">
            <a:extLst>
              <a:ext uri="{FF2B5EF4-FFF2-40B4-BE49-F238E27FC236}">
                <a16:creationId xmlns:a16="http://schemas.microsoft.com/office/drawing/2014/main" id="{0BE000D4-4AA3-5255-4A31-A78B5F554ECB}"/>
              </a:ext>
            </a:extLst>
          </p:cNvPr>
          <p:cNvSpPr>
            <a:spLocks noGrp="1"/>
          </p:cNvSpPr>
          <p:nvPr>
            <p:ph idx="1"/>
          </p:nvPr>
        </p:nvSpPr>
        <p:spPr>
          <a:xfrm>
            <a:off x="0" y="822961"/>
            <a:ext cx="7664335" cy="6035039"/>
          </a:xfrm>
        </p:spPr>
        <p:txBody>
          <a:bodyPr>
            <a:normAutofit/>
          </a:bodyPr>
          <a:lstStyle/>
          <a:p>
            <a:pPr marL="0" indent="0">
              <a:buNone/>
            </a:pPr>
            <a:r>
              <a:rPr lang="en-US"/>
              <a:t>• Use </a:t>
            </a:r>
            <a:r>
              <a:rPr lang="en-US" dirty="0"/>
              <a:t> the </a:t>
            </a:r>
            <a:r>
              <a:rPr lang="en-US"/>
              <a:t>different layers of nonlinear units of processing for featured extraction as well as transformation. Each of the successive layers uses the previous layer’s output as the input. </a:t>
            </a:r>
          </a:p>
          <a:p>
            <a:pPr marL="0" indent="0">
              <a:buNone/>
            </a:pPr>
            <a:r>
              <a:rPr lang="en-US"/>
              <a:t>• Can </a:t>
            </a:r>
            <a:r>
              <a:rPr lang="en-US" dirty="0"/>
              <a:t>be </a:t>
            </a:r>
            <a:r>
              <a:rPr lang="en-US"/>
              <a:t>either </a:t>
            </a:r>
            <a:r>
              <a:rPr lang="en-US" dirty="0"/>
              <a:t>too </a:t>
            </a:r>
            <a:r>
              <a:rPr lang="en-US"/>
              <a:t>supervised</a:t>
            </a:r>
            <a:r>
              <a:rPr lang="en-US" dirty="0"/>
              <a:t> and </a:t>
            </a:r>
            <a:r>
              <a:rPr lang="en-US"/>
              <a:t>unsupervised or semi-supervised </a:t>
            </a:r>
            <a:r>
              <a:rPr lang="en-US" dirty="0"/>
              <a:t>also.</a:t>
            </a:r>
            <a:endParaRPr lang="en-US"/>
          </a:p>
          <a:p>
            <a:pPr marL="0" indent="0">
              <a:buNone/>
            </a:pPr>
            <a:r>
              <a:rPr lang="en-US"/>
              <a:t>• learn </a:t>
            </a:r>
            <a:r>
              <a:rPr lang="en-US" dirty="0"/>
              <a:t>the </a:t>
            </a:r>
            <a:r>
              <a:rPr lang="en-US"/>
              <a:t>different hierarchies of representations which relate to different hierarchies of abstractions.</a:t>
            </a:r>
          </a:p>
          <a:p>
            <a:pPr marL="0" indent="0">
              <a:buNone/>
            </a:pPr>
            <a:r>
              <a:rPr lang="en-US"/>
              <a:t> • It </a:t>
            </a:r>
            <a:r>
              <a:rPr lang="en-US" dirty="0"/>
              <a:t>is consisting </a:t>
            </a:r>
            <a:r>
              <a:rPr lang="en-US"/>
              <a:t>of an input layer, an output layer and between many variable hidden layers. </a:t>
            </a:r>
          </a:p>
          <a:p>
            <a:pPr marL="0" indent="0">
              <a:buNone/>
            </a:pPr>
            <a:r>
              <a:rPr lang="en-US"/>
              <a:t>• Output of one layer goes as the input to other. The activation function used in our module is the </a:t>
            </a:r>
            <a:r>
              <a:rPr lang="en-US" dirty="0"/>
              <a:t>Re LU </a:t>
            </a:r>
            <a:r>
              <a:rPr lang="en-US"/>
              <a:t>between hidden layers and </a:t>
            </a:r>
            <a:r>
              <a:rPr lang="en-US" dirty="0"/>
              <a:t>SoftMax</a:t>
            </a:r>
            <a:r>
              <a:rPr lang="en-US"/>
              <a:t> at the output layer which takes 0 or 1 .</a:t>
            </a:r>
          </a:p>
        </p:txBody>
      </p:sp>
      <p:pic>
        <p:nvPicPr>
          <p:cNvPr id="5" name="Picture 4" descr="A diagram of a network">
            <a:extLst>
              <a:ext uri="{FF2B5EF4-FFF2-40B4-BE49-F238E27FC236}">
                <a16:creationId xmlns:a16="http://schemas.microsoft.com/office/drawing/2014/main" id="{8585D138-421E-B572-41B6-071216F0B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7957" y="623455"/>
            <a:ext cx="4728350" cy="4729941"/>
          </a:xfrm>
          <a:prstGeom prst="rect">
            <a:avLst/>
          </a:prstGeom>
        </p:spPr>
      </p:pic>
    </p:spTree>
    <p:extLst>
      <p:ext uri="{BB962C8B-B14F-4D97-AF65-F5344CB8AC3E}">
        <p14:creationId xmlns:p14="http://schemas.microsoft.com/office/powerpoint/2010/main" val="3455590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F5F48-22F0-CFE4-28BA-055E161DB76F}"/>
              </a:ext>
            </a:extLst>
          </p:cNvPr>
          <p:cNvSpPr>
            <a:spLocks noGrp="1"/>
          </p:cNvSpPr>
          <p:nvPr>
            <p:ph type="title"/>
          </p:nvPr>
        </p:nvSpPr>
        <p:spPr>
          <a:xfrm>
            <a:off x="270933" y="84667"/>
            <a:ext cx="7018867" cy="1032933"/>
          </a:xfrm>
        </p:spPr>
        <p:txBody>
          <a:bodyPr/>
          <a:lstStyle/>
          <a:p>
            <a:r>
              <a:rPr lang="en-US">
                <a:solidFill>
                  <a:schemeClr val="accent1"/>
                </a:solidFill>
              </a:rPr>
              <a:t>10) ADABOOST ALGORITHM:</a:t>
            </a:r>
          </a:p>
        </p:txBody>
      </p:sp>
      <p:sp>
        <p:nvSpPr>
          <p:cNvPr id="3" name="Content Placeholder 2">
            <a:extLst>
              <a:ext uri="{FF2B5EF4-FFF2-40B4-BE49-F238E27FC236}">
                <a16:creationId xmlns:a16="http://schemas.microsoft.com/office/drawing/2014/main" id="{DD6326CA-0205-5F3E-6AF8-5DACE999D00D}"/>
              </a:ext>
            </a:extLst>
          </p:cNvPr>
          <p:cNvSpPr>
            <a:spLocks noGrp="1"/>
          </p:cNvSpPr>
          <p:nvPr>
            <p:ph idx="1"/>
          </p:nvPr>
        </p:nvSpPr>
        <p:spPr>
          <a:xfrm>
            <a:off x="67733" y="1278468"/>
            <a:ext cx="12039600" cy="5494866"/>
          </a:xfrm>
        </p:spPr>
        <p:txBody>
          <a:bodyPr>
            <a:normAutofit fontScale="85000" lnSpcReduction="20000"/>
          </a:bodyPr>
          <a:lstStyle/>
          <a:p>
            <a:pPr marL="0" indent="0">
              <a:buNone/>
            </a:pPr>
            <a:r>
              <a:rPr lang="en-US"/>
              <a:t>• Ada-boost was the first really </a:t>
            </a:r>
            <a:r>
              <a:rPr lang="en-US" dirty="0"/>
              <a:t> </a:t>
            </a:r>
            <a:r>
              <a:rPr lang="en-US"/>
              <a:t>successful boosting algorithm developed for the purpose of binary classification. </a:t>
            </a:r>
            <a:r>
              <a:rPr lang="en-US" dirty="0"/>
              <a:t>Ada-boost </a:t>
            </a:r>
            <a:r>
              <a:rPr lang="en-US"/>
              <a:t>is short for Adaptive Boosting and is a very popular boosting technique which combines multiple “weak classifiers” into a single “strong classifier”</a:t>
            </a:r>
          </a:p>
          <a:p>
            <a:pPr marL="0" indent="0">
              <a:buNone/>
            </a:pPr>
            <a:r>
              <a:rPr lang="en-US">
                <a:solidFill>
                  <a:schemeClr val="accent1"/>
                </a:solidFill>
              </a:rPr>
              <a:t>• ALGORITHM:</a:t>
            </a:r>
          </a:p>
          <a:p>
            <a:pPr marL="0" indent="0">
              <a:buNone/>
            </a:pPr>
            <a:endParaRPr lang="en-US">
              <a:solidFill>
                <a:srgbClr val="FF0000"/>
              </a:solidFill>
            </a:endParaRPr>
          </a:p>
          <a:p>
            <a:pPr marL="0" indent="0">
              <a:buNone/>
            </a:pPr>
            <a:r>
              <a:rPr lang="en-US"/>
              <a:t>• 1. Initially, </a:t>
            </a:r>
            <a:r>
              <a:rPr lang="en-US" dirty="0"/>
              <a:t>Ada-boost is  selecting and </a:t>
            </a:r>
            <a:r>
              <a:rPr lang="en-US"/>
              <a:t>training subset randomly.</a:t>
            </a:r>
          </a:p>
          <a:p>
            <a:pPr marL="0" indent="0">
              <a:buNone/>
            </a:pPr>
            <a:r>
              <a:rPr lang="en-US"/>
              <a:t> • 2. It </a:t>
            </a:r>
            <a:r>
              <a:rPr lang="en-US" dirty="0"/>
              <a:t> is </a:t>
            </a:r>
            <a:r>
              <a:rPr lang="en-US"/>
              <a:t>iteratively </a:t>
            </a:r>
            <a:r>
              <a:rPr lang="en-US" dirty="0"/>
              <a:t>training </a:t>
            </a:r>
            <a:r>
              <a:rPr lang="en-US"/>
              <a:t>the </a:t>
            </a:r>
            <a:r>
              <a:rPr lang="en-US" dirty="0"/>
              <a:t>Ada-boost </a:t>
            </a:r>
            <a:r>
              <a:rPr lang="en-US"/>
              <a:t>machine learning </a:t>
            </a:r>
            <a:r>
              <a:rPr lang="en-US" dirty="0"/>
              <a:t> algorithms </a:t>
            </a:r>
            <a:r>
              <a:rPr lang="en-US"/>
              <a:t>model by selecting the training </a:t>
            </a:r>
            <a:r>
              <a:rPr lang="en-US" dirty="0"/>
              <a:t>data </a:t>
            </a:r>
            <a:r>
              <a:rPr lang="en-US"/>
              <a:t>set </a:t>
            </a:r>
            <a:r>
              <a:rPr lang="en-US" dirty="0"/>
              <a:t>and</a:t>
            </a:r>
            <a:r>
              <a:rPr lang="en-US"/>
              <a:t> based on the accurate prediction of the last training.</a:t>
            </a:r>
          </a:p>
          <a:p>
            <a:pPr marL="0" indent="0">
              <a:buNone/>
            </a:pPr>
            <a:r>
              <a:rPr lang="en-US"/>
              <a:t> • 3. It </a:t>
            </a:r>
            <a:r>
              <a:rPr lang="en-US" dirty="0"/>
              <a:t>is assigning </a:t>
            </a:r>
            <a:r>
              <a:rPr lang="en-US"/>
              <a:t>the higher weight to wrong classified observations so that in the next iteration these observations will get the high probability for classification.</a:t>
            </a:r>
          </a:p>
          <a:p>
            <a:pPr marL="0" indent="0">
              <a:buNone/>
            </a:pPr>
            <a:r>
              <a:rPr lang="en-US"/>
              <a:t> • 4. Also, it </a:t>
            </a:r>
            <a:r>
              <a:rPr lang="en-US" dirty="0"/>
              <a:t>is  assigning </a:t>
            </a:r>
            <a:r>
              <a:rPr lang="en-US"/>
              <a:t>the weight to the trained classifier in each iteration according to the accuracy of the classifier. The more accurate </a:t>
            </a:r>
            <a:r>
              <a:rPr lang="en-US" dirty="0"/>
              <a:t> to </a:t>
            </a:r>
            <a:r>
              <a:rPr lang="en-US"/>
              <a:t>classifier will get high weight. </a:t>
            </a:r>
          </a:p>
          <a:p>
            <a:pPr marL="0" indent="0">
              <a:buNone/>
            </a:pPr>
            <a:r>
              <a:rPr lang="en-US"/>
              <a:t>• 5. This process </a:t>
            </a:r>
            <a:r>
              <a:rPr lang="en-US" dirty="0"/>
              <a:t> will be iterating </a:t>
            </a:r>
            <a:r>
              <a:rPr lang="en-US"/>
              <a:t>until the complete training data fits without any error or until reached to the specified maximum number of estimators.</a:t>
            </a:r>
          </a:p>
          <a:p>
            <a:pPr marL="0" indent="0">
              <a:buNone/>
            </a:pPr>
            <a:r>
              <a:rPr lang="en-US"/>
              <a:t> • 6. To classify, perform a "vote" across all the learning algorithms you built</a:t>
            </a:r>
            <a:r>
              <a:rPr lang="en-US" dirty="0"/>
              <a:t>.</a:t>
            </a:r>
            <a:endParaRPr lang="en-US">
              <a:solidFill>
                <a:srgbClr val="FF0000"/>
              </a:solidFill>
            </a:endParaRPr>
          </a:p>
          <a:p>
            <a:pPr marL="0" indent="0">
              <a:buNone/>
            </a:pPr>
            <a:endParaRPr lang="en-US"/>
          </a:p>
        </p:txBody>
      </p:sp>
    </p:spTree>
    <p:extLst>
      <p:ext uri="{BB962C8B-B14F-4D97-AF65-F5344CB8AC3E}">
        <p14:creationId xmlns:p14="http://schemas.microsoft.com/office/powerpoint/2010/main" val="565951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0B81C0-D46B-C286-786E-C66C2E23C92A}"/>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Advantages And Disadvantages: </a:t>
            </a:r>
          </a:p>
        </p:txBody>
      </p:sp>
      <p:sp>
        <p:nvSpPr>
          <p:cNvPr id="3" name="Content Placeholder 2">
            <a:extLst>
              <a:ext uri="{FF2B5EF4-FFF2-40B4-BE49-F238E27FC236}">
                <a16:creationId xmlns:a16="http://schemas.microsoft.com/office/drawing/2014/main" id="{ADFB351E-0F64-B4CB-615A-58F5404B5572}"/>
              </a:ext>
            </a:extLst>
          </p:cNvPr>
          <p:cNvSpPr>
            <a:spLocks noGrp="1"/>
          </p:cNvSpPr>
          <p:nvPr>
            <p:ph idx="1"/>
          </p:nvPr>
        </p:nvSpPr>
        <p:spPr>
          <a:xfrm>
            <a:off x="0" y="1622744"/>
            <a:ext cx="12191999" cy="5168753"/>
          </a:xfrm>
        </p:spPr>
        <p:txBody>
          <a:bodyPr anchor="ctr">
            <a:normAutofit/>
          </a:bodyPr>
          <a:lstStyle/>
          <a:p>
            <a:pPr marL="0" indent="0">
              <a:buNone/>
            </a:pPr>
            <a:r>
              <a:rPr lang="en-US" sz="1400"/>
              <a:t> Advantages:</a:t>
            </a:r>
          </a:p>
          <a:p>
            <a:pPr marL="0" indent="0">
              <a:buNone/>
            </a:pPr>
            <a:r>
              <a:rPr lang="en-US" sz="1400"/>
              <a:t> • It's easy to implement </a:t>
            </a:r>
          </a:p>
          <a:p>
            <a:pPr marL="0" indent="0">
              <a:buNone/>
            </a:pPr>
            <a:r>
              <a:rPr lang="en-US" sz="1400"/>
              <a:t>• It can be used with any dataset</a:t>
            </a:r>
          </a:p>
          <a:p>
            <a:pPr marL="0" indent="0">
              <a:buNone/>
            </a:pPr>
            <a:r>
              <a:rPr lang="en-US" sz="1400"/>
              <a:t> • It's less prone to overfitting than other algorithms </a:t>
            </a:r>
          </a:p>
          <a:p>
            <a:pPr marL="0" indent="0">
              <a:buNone/>
            </a:pPr>
            <a:r>
              <a:rPr lang="en-US" sz="1400"/>
              <a:t>• It can improve the accuracy of weak classifiers </a:t>
            </a:r>
          </a:p>
          <a:p>
            <a:pPr marL="0" indent="0">
              <a:buNone/>
            </a:pPr>
            <a:r>
              <a:rPr lang="en-US" sz="1400"/>
              <a:t>• It can be used with many base classifiers </a:t>
            </a:r>
          </a:p>
          <a:p>
            <a:pPr marL="0" indent="0">
              <a:buNone/>
            </a:pPr>
            <a:r>
              <a:rPr lang="en-US" sz="1400"/>
              <a:t>• It's easier to use than other algorithms </a:t>
            </a:r>
          </a:p>
          <a:p>
            <a:pPr marL="0" indent="0">
              <a:buNone/>
            </a:pPr>
            <a:r>
              <a:rPr lang="en-US" sz="1400"/>
              <a:t>• It can be used to classify text and images </a:t>
            </a:r>
          </a:p>
          <a:p>
            <a:pPr marL="0" indent="0">
              <a:buNone/>
            </a:pPr>
            <a:endParaRPr lang="en-US" sz="1400"/>
          </a:p>
          <a:p>
            <a:pPr marL="0" indent="0">
              <a:buNone/>
            </a:pPr>
            <a:r>
              <a:rPr lang="en-US" sz="1400"/>
              <a:t>• Disadvantages: </a:t>
            </a:r>
          </a:p>
          <a:p>
            <a:pPr marL="0" indent="0">
              <a:buNone/>
            </a:pPr>
            <a:r>
              <a:rPr lang="en-US" sz="1400"/>
              <a:t>• AdaBoost uses a progressively learning boosting technique. Hence </a:t>
            </a:r>
            <a:r>
              <a:rPr lang="en-US" sz="1400" dirty="0"/>
              <a:t>the  </a:t>
            </a:r>
            <a:r>
              <a:rPr lang="en-US" sz="1400"/>
              <a:t>high-quality </a:t>
            </a:r>
            <a:r>
              <a:rPr lang="en-US" sz="1400" dirty="0"/>
              <a:t>of </a:t>
            </a:r>
            <a:r>
              <a:rPr lang="en-US" sz="1400"/>
              <a:t>data is needed in examples of </a:t>
            </a:r>
            <a:r>
              <a:rPr lang="en-US" sz="1400" dirty="0"/>
              <a:t>Ada-Boost </a:t>
            </a:r>
            <a:r>
              <a:rPr lang="en-US" sz="1400"/>
              <a:t>vs Random Forest. </a:t>
            </a:r>
            <a:r>
              <a:rPr lang="en-US" sz="1400" dirty="0"/>
              <a:t>And </a:t>
            </a:r>
            <a:r>
              <a:rPr lang="en-US" sz="1400"/>
              <a:t>It is also very sensitive to outliers and noise in data requiring the elimination of these factors before using the data</a:t>
            </a:r>
            <a:r>
              <a:rPr lang="en-US" sz="1400" dirty="0"/>
              <a:t> set model</a:t>
            </a:r>
            <a:r>
              <a:rPr lang="en-US" sz="1400"/>
              <a:t>.</a:t>
            </a:r>
          </a:p>
        </p:txBody>
      </p:sp>
    </p:spTree>
    <p:extLst>
      <p:ext uri="{BB962C8B-B14F-4D97-AF65-F5344CB8AC3E}">
        <p14:creationId xmlns:p14="http://schemas.microsoft.com/office/powerpoint/2010/main" val="4077975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CD5B7-B7B4-BA6C-3451-EA9063AC2BAC}"/>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11) XGBOOST ALGORITHM:</a:t>
            </a:r>
          </a:p>
        </p:txBody>
      </p:sp>
      <p:sp>
        <p:nvSpPr>
          <p:cNvPr id="17" name="Rectangle 16">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94D4DF-8C93-2299-F8B7-6353B475F278}"/>
              </a:ext>
            </a:extLst>
          </p:cNvPr>
          <p:cNvSpPr>
            <a:spLocks noGrp="1"/>
          </p:cNvSpPr>
          <p:nvPr>
            <p:ph idx="1"/>
          </p:nvPr>
        </p:nvSpPr>
        <p:spPr>
          <a:xfrm>
            <a:off x="0" y="2010759"/>
            <a:ext cx="12191990" cy="4847242"/>
          </a:xfrm>
        </p:spPr>
        <p:txBody>
          <a:bodyPr>
            <a:normAutofit/>
          </a:bodyPr>
          <a:lstStyle/>
          <a:p>
            <a:pPr marL="0" indent="0">
              <a:buNone/>
            </a:pPr>
            <a:r>
              <a:rPr lang="en-US" sz="2200"/>
              <a:t>• XG-Boost is a robust machine-learning algorithm that can </a:t>
            </a:r>
            <a:r>
              <a:rPr lang="en-US" sz="2200" dirty="0"/>
              <a:t>be </a:t>
            </a:r>
            <a:r>
              <a:rPr lang="en-US" sz="2200"/>
              <a:t>help you </a:t>
            </a:r>
            <a:r>
              <a:rPr lang="en-US" sz="2200" dirty="0"/>
              <a:t>to </a:t>
            </a:r>
            <a:r>
              <a:rPr lang="en-US" sz="2200"/>
              <a:t>understand your data and make better decisions. XG-Boost is an implementation of gradient-boosting decision trees. </a:t>
            </a:r>
          </a:p>
          <a:p>
            <a:pPr marL="0" indent="0">
              <a:buNone/>
            </a:pPr>
            <a:r>
              <a:rPr lang="en-US" sz="2200"/>
              <a:t>• </a:t>
            </a:r>
            <a:r>
              <a:rPr lang="en-US" sz="2200" dirty="0"/>
              <a:t>The Algorithms of </a:t>
            </a:r>
            <a:r>
              <a:rPr lang="en-US" sz="2200"/>
              <a:t>XG-boost is an implementation of Gradient Boosted decision trees. It is </a:t>
            </a:r>
            <a:r>
              <a:rPr lang="en-US" sz="2200" dirty="0"/>
              <a:t>an also </a:t>
            </a:r>
            <a:r>
              <a:rPr lang="en-US" sz="2200"/>
              <a:t>type of Software library that was designed basically to improve speed and model performance. In this </a:t>
            </a:r>
            <a:r>
              <a:rPr lang="en-US" sz="2200" dirty="0"/>
              <a:t> machine learning </a:t>
            </a:r>
            <a:r>
              <a:rPr lang="en-US" sz="2200"/>
              <a:t>algorithm</a:t>
            </a:r>
            <a:r>
              <a:rPr lang="en-US" sz="2200" dirty="0"/>
              <a:t> and </a:t>
            </a:r>
            <a:r>
              <a:rPr lang="en-US" sz="2200"/>
              <a:t>decision trees are created in sequential form. Weights play an important role in XG-boost. Weights are assigned to all the independent variables which are then fed into the decision tree which </a:t>
            </a:r>
            <a:r>
              <a:rPr lang="en-US" sz="2200" dirty="0"/>
              <a:t>is </a:t>
            </a:r>
            <a:r>
              <a:rPr lang="en-US" sz="2200"/>
              <a:t>predicts results. </a:t>
            </a:r>
            <a:r>
              <a:rPr lang="en-US" sz="2200" dirty="0"/>
              <a:t>The </a:t>
            </a:r>
            <a:r>
              <a:rPr lang="en-US" sz="2200"/>
              <a:t>Weight of variables</a:t>
            </a:r>
            <a:r>
              <a:rPr lang="en-US" sz="2200" dirty="0"/>
              <a:t> are</a:t>
            </a:r>
            <a:r>
              <a:rPr lang="en-US" sz="2200"/>
              <a:t> predicted wrong by the tree is increased and these the variables are then fed to the second decision tree. These individual classifiers/predictors then assemble to give a strong and more precise model. It can work on regression, classification, ranking, and user-defined predict.</a:t>
            </a:r>
          </a:p>
        </p:txBody>
      </p:sp>
    </p:spTree>
    <p:extLst>
      <p:ext uri="{BB962C8B-B14F-4D97-AF65-F5344CB8AC3E}">
        <p14:creationId xmlns:p14="http://schemas.microsoft.com/office/powerpoint/2010/main" val="1354245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EE840C-B0D0-E634-2A6E-E9F436F09B7C}"/>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1) Regularization:</a:t>
            </a:r>
          </a:p>
        </p:txBody>
      </p:sp>
      <p:sp>
        <p:nvSpPr>
          <p:cNvPr id="3" name="Content Placeholder 2">
            <a:extLst>
              <a:ext uri="{FF2B5EF4-FFF2-40B4-BE49-F238E27FC236}">
                <a16:creationId xmlns:a16="http://schemas.microsoft.com/office/drawing/2014/main" id="{AEBB2338-A71E-F84C-6B6C-3E45F96ADD14}"/>
              </a:ext>
            </a:extLst>
          </p:cNvPr>
          <p:cNvSpPr>
            <a:spLocks noGrp="1"/>
          </p:cNvSpPr>
          <p:nvPr>
            <p:ph idx="1"/>
          </p:nvPr>
        </p:nvSpPr>
        <p:spPr>
          <a:xfrm>
            <a:off x="0" y="1622746"/>
            <a:ext cx="12191995" cy="5235254"/>
          </a:xfrm>
        </p:spPr>
        <p:txBody>
          <a:bodyPr anchor="ctr">
            <a:normAutofit/>
          </a:bodyPr>
          <a:lstStyle/>
          <a:p>
            <a:pPr marL="0" indent="0">
              <a:buNone/>
            </a:pPr>
            <a:r>
              <a:rPr lang="en-US" sz="1400"/>
              <a:t>• Regularization: XG-Boost </a:t>
            </a:r>
            <a:r>
              <a:rPr lang="en-US" sz="1400" dirty="0"/>
              <a:t> </a:t>
            </a:r>
            <a:r>
              <a:rPr lang="en-US" sz="1400"/>
              <a:t>incorporates regularization techniques to prevent overfitting. It includes both L1 and L2 regularization terms in its objective function, which </a:t>
            </a:r>
            <a:r>
              <a:rPr lang="en-US" sz="1400" dirty="0"/>
              <a:t>will be  </a:t>
            </a:r>
            <a:r>
              <a:rPr lang="en-US" sz="1400"/>
              <a:t>helps in controlling the complexity of the model and reducing variance. </a:t>
            </a:r>
          </a:p>
          <a:p>
            <a:pPr marL="0" indent="0">
              <a:buNone/>
            </a:pPr>
            <a:r>
              <a:rPr lang="en-US" sz="1400"/>
              <a:t>• gamma: The minimum loss reduction allowed for a split to occur. The optimal value of </a:t>
            </a:r>
            <a:r>
              <a:rPr lang="en-US" sz="1400" dirty="0"/>
              <a:t>a  </a:t>
            </a:r>
            <a:r>
              <a:rPr lang="en-US" sz="1400"/>
              <a:t>gamma </a:t>
            </a:r>
            <a:r>
              <a:rPr lang="en-US" sz="1400" dirty="0"/>
              <a:t>is depending </a:t>
            </a:r>
            <a:r>
              <a:rPr lang="en-US" sz="1400"/>
              <a:t>on the data set and other parameter values. </a:t>
            </a:r>
          </a:p>
          <a:p>
            <a:pPr marL="0" indent="0">
              <a:buNone/>
            </a:pPr>
            <a:r>
              <a:rPr lang="en-US" sz="1400"/>
              <a:t>• alpha: L1 regularization on leaf weights. Larger values mean more regularization.</a:t>
            </a:r>
          </a:p>
          <a:p>
            <a:pPr marL="0" indent="0">
              <a:buNone/>
            </a:pPr>
            <a:r>
              <a:rPr lang="en-US" sz="1400"/>
              <a:t> • lambda: L2 regularization. This term is a constant that is added to the second derivative </a:t>
            </a:r>
            <a:r>
              <a:rPr lang="en-US" sz="1400" dirty="0"/>
              <a:t> function </a:t>
            </a:r>
            <a:r>
              <a:rPr lang="en-US" sz="1400"/>
              <a:t>(Hessian) of the loss function during gain and weight (prediction) calculations. </a:t>
            </a:r>
          </a:p>
          <a:p>
            <a:pPr marL="0" indent="0">
              <a:buNone/>
            </a:pPr>
            <a:r>
              <a:rPr lang="en-US" sz="1400"/>
              <a:t>• The regularization term (Ω) is a combination of L1 and L2 regularization terms. It is defined as: </a:t>
            </a:r>
          </a:p>
          <a:p>
            <a:pPr marL="0" indent="0">
              <a:buNone/>
            </a:pPr>
            <a:r>
              <a:rPr lang="en-US" sz="1400"/>
              <a:t>• Ω(F) = λ * Ω1(F) + 0.5 * γ * Ω2(F) </a:t>
            </a:r>
          </a:p>
          <a:p>
            <a:pPr marL="0" indent="0">
              <a:buNone/>
            </a:pPr>
            <a:r>
              <a:rPr lang="en-US" sz="1400"/>
              <a:t>• WHERE: </a:t>
            </a:r>
          </a:p>
          <a:p>
            <a:pPr marL="0" indent="0">
              <a:buNone/>
            </a:pPr>
            <a:r>
              <a:rPr lang="en-US" sz="1400"/>
              <a:t>• Ω1(F) is the </a:t>
            </a:r>
            <a:r>
              <a:rPr lang="en-US" sz="1400" dirty="0"/>
              <a:t>represent of  </a:t>
            </a:r>
            <a:r>
              <a:rPr lang="en-US" sz="1400"/>
              <a:t>L1 norm of the leaf weights</a:t>
            </a:r>
          </a:p>
          <a:p>
            <a:pPr marL="0" indent="0">
              <a:buNone/>
            </a:pPr>
            <a:r>
              <a:rPr lang="en-US" sz="1400"/>
              <a:t>• Ω2(F) is the </a:t>
            </a:r>
            <a:r>
              <a:rPr lang="en-US" sz="1400" dirty="0"/>
              <a:t>represent of  </a:t>
            </a:r>
            <a:r>
              <a:rPr lang="en-US" sz="1400"/>
              <a:t>L2 norm of the leaf weights </a:t>
            </a:r>
          </a:p>
          <a:p>
            <a:pPr marL="0" indent="0">
              <a:buNone/>
            </a:pPr>
            <a:r>
              <a:rPr lang="en-US" sz="1400"/>
              <a:t>• Regularization parameters </a:t>
            </a:r>
            <a:r>
              <a:rPr lang="en-US" sz="1400" dirty="0"/>
              <a:t>are  </a:t>
            </a:r>
            <a:r>
              <a:rPr lang="en-US" sz="1400"/>
              <a:t>usually</a:t>
            </a:r>
            <a:r>
              <a:rPr lang="en-US" sz="1400" dirty="0"/>
              <a:t> to </a:t>
            </a:r>
            <a:r>
              <a:rPr lang="en-US" sz="1400"/>
              <a:t> impact tree structure as well as weight values</a:t>
            </a:r>
          </a:p>
        </p:txBody>
      </p:sp>
    </p:spTree>
    <p:extLst>
      <p:ext uri="{BB962C8B-B14F-4D97-AF65-F5344CB8AC3E}">
        <p14:creationId xmlns:p14="http://schemas.microsoft.com/office/powerpoint/2010/main" val="1591662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2E1B2-F7D9-1BD1-EFD5-048E4EBD672C}"/>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2) Parallel processing:</a:t>
            </a:r>
          </a:p>
        </p:txBody>
      </p:sp>
      <p:sp>
        <p:nvSpPr>
          <p:cNvPr id="3" name="Content Placeholder 2">
            <a:extLst>
              <a:ext uri="{FF2B5EF4-FFF2-40B4-BE49-F238E27FC236}">
                <a16:creationId xmlns:a16="http://schemas.microsoft.com/office/drawing/2014/main" id="{0852714C-87B3-277F-BDA7-6F50BB0F0DE9}"/>
              </a:ext>
            </a:extLst>
          </p:cNvPr>
          <p:cNvSpPr>
            <a:spLocks noGrp="1"/>
          </p:cNvSpPr>
          <p:nvPr>
            <p:ph idx="1"/>
          </p:nvPr>
        </p:nvSpPr>
        <p:spPr>
          <a:xfrm>
            <a:off x="1371599" y="2318197"/>
            <a:ext cx="9724031" cy="3683358"/>
          </a:xfrm>
        </p:spPr>
        <p:txBody>
          <a:bodyPr anchor="ctr">
            <a:normAutofit/>
          </a:bodyPr>
          <a:lstStyle/>
          <a:p>
            <a:pPr marL="0" indent="0">
              <a:buNone/>
            </a:pPr>
            <a:r>
              <a:rPr lang="en-US" sz="2000"/>
              <a:t>• Parallelization – The process of sequential tree building is done using the parallelized implementation in the </a:t>
            </a:r>
            <a:r>
              <a:rPr lang="en-US" sz="2000" dirty="0"/>
              <a:t>XG-Boost </a:t>
            </a:r>
            <a:r>
              <a:rPr lang="en-US" sz="2000"/>
              <a:t>algorithm. This </a:t>
            </a:r>
            <a:r>
              <a:rPr lang="en-US" sz="2000" dirty="0"/>
              <a:t>had </a:t>
            </a:r>
            <a:r>
              <a:rPr lang="en-US" sz="2000"/>
              <a:t>made </a:t>
            </a:r>
            <a:r>
              <a:rPr lang="en-US" sz="2000" dirty="0"/>
              <a:t>the </a:t>
            </a:r>
            <a:r>
              <a:rPr lang="en-US" sz="2000"/>
              <a:t>possible due to the outer and inner loops that are interchangeable. The outer loop </a:t>
            </a:r>
            <a:r>
              <a:rPr lang="en-US" sz="2000" dirty="0"/>
              <a:t>have listed </a:t>
            </a:r>
            <a:r>
              <a:rPr lang="en-US" sz="2000"/>
              <a:t>the leaf nodes of a tree, while the inner loop will </a:t>
            </a:r>
            <a:r>
              <a:rPr lang="en-US" sz="2000" dirty="0"/>
              <a:t> be calculating </a:t>
            </a:r>
            <a:r>
              <a:rPr lang="en-US" sz="2000"/>
              <a:t>the features. </a:t>
            </a:r>
          </a:p>
          <a:p>
            <a:pPr marL="0" indent="0">
              <a:buNone/>
            </a:pPr>
            <a:r>
              <a:rPr lang="en-US" sz="2000"/>
              <a:t>• : XG-boost </a:t>
            </a:r>
            <a:r>
              <a:rPr lang="en-US" sz="2000" dirty="0"/>
              <a:t> will be utilizing </a:t>
            </a:r>
            <a:r>
              <a:rPr lang="en-US" sz="2000"/>
              <a:t>the power of parallel processing and that is why it is much faster than GBM. It </a:t>
            </a:r>
            <a:r>
              <a:rPr lang="en-US" sz="2000" dirty="0"/>
              <a:t>is </a:t>
            </a:r>
            <a:r>
              <a:rPr lang="en-US" sz="2000"/>
              <a:t>uses multiple CPU cores to execute the model. While using Scikit Learn </a:t>
            </a:r>
            <a:r>
              <a:rPr lang="en-US" sz="2000" dirty="0"/>
              <a:t>library</a:t>
            </a:r>
            <a:r>
              <a:rPr lang="en-US" sz="2000"/>
              <a:t>, </a:t>
            </a:r>
            <a:r>
              <a:rPr lang="en-US" sz="2000" dirty="0"/>
              <a:t> N thread </a:t>
            </a:r>
            <a:r>
              <a:rPr lang="en-US" sz="2000"/>
              <a:t>hyper-parameter is used for parallel processing. </a:t>
            </a:r>
            <a:r>
              <a:rPr lang="en-US" sz="2000" dirty="0"/>
              <a:t>N thread </a:t>
            </a:r>
            <a:r>
              <a:rPr lang="en-US" sz="2000"/>
              <a:t>represents number of CPU cores to be used. If you want to use all the available cores, don't mention any value for </a:t>
            </a:r>
            <a:r>
              <a:rPr lang="en-US" sz="2000" dirty="0"/>
              <a:t>N thread</a:t>
            </a:r>
            <a:r>
              <a:rPr lang="en-US" sz="2000"/>
              <a:t> and the algorithm will detect automatically. </a:t>
            </a:r>
          </a:p>
        </p:txBody>
      </p:sp>
    </p:spTree>
    <p:extLst>
      <p:ext uri="{BB962C8B-B14F-4D97-AF65-F5344CB8AC3E}">
        <p14:creationId xmlns:p14="http://schemas.microsoft.com/office/powerpoint/2010/main" val="3644029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5D0FEB-C8E5-6B5F-2AA9-8BBACE554D4E}"/>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3) Handling missing values: </a:t>
            </a:r>
          </a:p>
        </p:txBody>
      </p:sp>
      <p:sp>
        <p:nvSpPr>
          <p:cNvPr id="3" name="Content Placeholder 2">
            <a:extLst>
              <a:ext uri="{FF2B5EF4-FFF2-40B4-BE49-F238E27FC236}">
                <a16:creationId xmlns:a16="http://schemas.microsoft.com/office/drawing/2014/main" id="{41AFBDD5-3DF9-B7CA-A4CE-BE8BF763B040}"/>
              </a:ext>
            </a:extLst>
          </p:cNvPr>
          <p:cNvSpPr>
            <a:spLocks noGrp="1"/>
          </p:cNvSpPr>
          <p:nvPr>
            <p:ph idx="1"/>
          </p:nvPr>
        </p:nvSpPr>
        <p:spPr>
          <a:xfrm>
            <a:off x="0" y="1622745"/>
            <a:ext cx="12191995" cy="5092380"/>
          </a:xfrm>
        </p:spPr>
        <p:txBody>
          <a:bodyPr anchor="ctr">
            <a:normAutofit/>
          </a:bodyPr>
          <a:lstStyle/>
          <a:p>
            <a:pPr marL="0" indent="0">
              <a:buNone/>
            </a:pPr>
            <a:r>
              <a:rPr lang="en-US" sz="2000"/>
              <a:t>• XG-boost has an in-built </a:t>
            </a:r>
            <a:r>
              <a:rPr lang="en-US" sz="2000" dirty="0"/>
              <a:t>the </a:t>
            </a:r>
            <a:r>
              <a:rPr lang="en-US" sz="2000"/>
              <a:t>capability to handle missing values. When XG-boost encounters a missing value at a node, it </a:t>
            </a:r>
            <a:r>
              <a:rPr lang="en-US" sz="2000" dirty="0"/>
              <a:t>is  </a:t>
            </a:r>
            <a:r>
              <a:rPr lang="en-US" sz="2000"/>
              <a:t>tries both the left and right hand split and learns the way leading to higher loss for each node. It then does the same when working on the testing </a:t>
            </a:r>
            <a:r>
              <a:rPr lang="en-US" sz="2000" dirty="0"/>
              <a:t>dataset</a:t>
            </a:r>
            <a:r>
              <a:rPr lang="en-US" sz="2000"/>
              <a:t>.</a:t>
            </a:r>
          </a:p>
          <a:p>
            <a:pPr marL="0" indent="0">
              <a:buNone/>
            </a:pPr>
            <a:endParaRPr lang="en-US" sz="2000"/>
          </a:p>
          <a:p>
            <a:pPr marL="0" indent="0">
              <a:buNone/>
            </a:pPr>
            <a:r>
              <a:rPr lang="en-US" sz="2000">
                <a:solidFill>
                  <a:schemeClr val="accent1"/>
                </a:solidFill>
              </a:rPr>
              <a:t>4) Cross Validation: </a:t>
            </a:r>
            <a:r>
              <a:rPr lang="en-US" sz="2000" dirty="0">
                <a:solidFill>
                  <a:schemeClr val="accent1"/>
                </a:solidFill>
              </a:rPr>
              <a:t> The  </a:t>
            </a:r>
            <a:r>
              <a:rPr lang="en-US" sz="2000"/>
              <a:t>XG-boost </a:t>
            </a:r>
            <a:r>
              <a:rPr lang="en-US" sz="2000" dirty="0"/>
              <a:t>will be  allowing </a:t>
            </a:r>
            <a:r>
              <a:rPr lang="en-US" sz="2000"/>
              <a:t>user to run a cross-validation at each iteration of the boosting process and thus it is easy to get the exact optimum number of boosting iterations in a single run. This is </a:t>
            </a:r>
            <a:r>
              <a:rPr lang="en-US" sz="2000" dirty="0"/>
              <a:t>a </a:t>
            </a:r>
            <a:r>
              <a:rPr lang="en-US" sz="2000"/>
              <a:t>unlike GBM where we </a:t>
            </a:r>
            <a:r>
              <a:rPr lang="en-US" sz="2000" dirty="0"/>
              <a:t>must</a:t>
            </a:r>
            <a:r>
              <a:rPr lang="en-US" sz="2000"/>
              <a:t> run a grid-search and only a limited values can be tested.</a:t>
            </a:r>
          </a:p>
        </p:txBody>
      </p:sp>
    </p:spTree>
    <p:extLst>
      <p:ext uri="{BB962C8B-B14F-4D97-AF65-F5344CB8AC3E}">
        <p14:creationId xmlns:p14="http://schemas.microsoft.com/office/powerpoint/2010/main" val="34552279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FF789-8738-2EE1-E7CE-28541D5DF7D3}"/>
              </a:ext>
            </a:extLst>
          </p:cNvPr>
          <p:cNvSpPr>
            <a:spLocks noGrp="1"/>
          </p:cNvSpPr>
          <p:nvPr>
            <p:ph type="title"/>
          </p:nvPr>
        </p:nvSpPr>
        <p:spPr>
          <a:xfrm>
            <a:off x="333375" y="502022"/>
            <a:ext cx="5254625" cy="726704"/>
          </a:xfrm>
        </p:spPr>
        <p:txBody>
          <a:bodyPr anchor="b">
            <a:normAutofit/>
          </a:bodyPr>
          <a:lstStyle/>
          <a:p>
            <a:r>
              <a:rPr lang="en-US" sz="4000">
                <a:solidFill>
                  <a:schemeClr val="accent1"/>
                </a:solidFill>
              </a:rPr>
              <a:t>5) Effective Tree Pruning: </a:t>
            </a:r>
          </a:p>
        </p:txBody>
      </p:sp>
      <p:sp>
        <p:nvSpPr>
          <p:cNvPr id="3" name="Content Placeholder 2">
            <a:extLst>
              <a:ext uri="{FF2B5EF4-FFF2-40B4-BE49-F238E27FC236}">
                <a16:creationId xmlns:a16="http://schemas.microsoft.com/office/drawing/2014/main" id="{F7BD7995-7DFE-C6B4-1E0D-9A1294C80711}"/>
              </a:ext>
            </a:extLst>
          </p:cNvPr>
          <p:cNvSpPr>
            <a:spLocks noGrp="1"/>
          </p:cNvSpPr>
          <p:nvPr>
            <p:ph idx="1"/>
          </p:nvPr>
        </p:nvSpPr>
        <p:spPr>
          <a:xfrm>
            <a:off x="67733" y="1441554"/>
            <a:ext cx="6620933" cy="4499423"/>
          </a:xfrm>
        </p:spPr>
        <p:txBody>
          <a:bodyPr anchor="t">
            <a:normAutofit/>
          </a:bodyPr>
          <a:lstStyle/>
          <a:p>
            <a:pPr marL="0" indent="0">
              <a:buNone/>
            </a:pPr>
            <a:r>
              <a:rPr lang="en-US" sz="1700"/>
              <a:t>• Tree Pruning: </a:t>
            </a:r>
            <a:r>
              <a:rPr lang="en-US" sz="1700" dirty="0"/>
              <a:t>The </a:t>
            </a:r>
            <a:r>
              <a:rPr lang="en-US" sz="1700"/>
              <a:t>XG-Boost </a:t>
            </a:r>
            <a:r>
              <a:rPr lang="en-US" sz="1700" dirty="0"/>
              <a:t>are </a:t>
            </a:r>
            <a:r>
              <a:rPr lang="en-US" sz="1700"/>
              <a:t>uses </a:t>
            </a:r>
            <a:r>
              <a:rPr lang="en-US" sz="1700" dirty="0"/>
              <a:t>to </a:t>
            </a:r>
            <a:r>
              <a:rPr lang="en-US" sz="1700"/>
              <a:t>max-depth parameter as specified the stopping criteria for the splitting of the branch and starts pruning trees backward. This depth-first approach improves computational performance significantly. </a:t>
            </a:r>
          </a:p>
          <a:p>
            <a:pPr marL="0" indent="0">
              <a:buNone/>
            </a:pPr>
            <a:r>
              <a:rPr lang="en-US" sz="1700"/>
              <a:t>• A GBM </a:t>
            </a:r>
            <a:r>
              <a:rPr lang="en-US" sz="1700" dirty="0"/>
              <a:t>will be </a:t>
            </a:r>
            <a:r>
              <a:rPr lang="en-US" sz="1700"/>
              <a:t>stop </a:t>
            </a:r>
            <a:r>
              <a:rPr lang="en-US" sz="1700" dirty="0"/>
              <a:t>the </a:t>
            </a:r>
            <a:r>
              <a:rPr lang="en-US" sz="1700"/>
              <a:t>splitting </a:t>
            </a:r>
            <a:r>
              <a:rPr lang="en-US" sz="1700" dirty="0"/>
              <a:t> of </a:t>
            </a:r>
            <a:r>
              <a:rPr lang="en-US" sz="1700"/>
              <a:t>a node when it encounters a negative loss in the split</a:t>
            </a:r>
            <a:r>
              <a:rPr lang="en-US" sz="1700" dirty="0"/>
              <a:t> function</a:t>
            </a:r>
            <a:r>
              <a:rPr lang="en-US" sz="1700"/>
              <a:t>. Thus, it is</a:t>
            </a:r>
            <a:r>
              <a:rPr lang="en-US" sz="1700" dirty="0"/>
              <a:t> a</a:t>
            </a:r>
            <a:r>
              <a:rPr lang="en-US" sz="1700"/>
              <a:t> more of a greedy algorithm. XG-boost on the other hand make splits up to the max-depth specified and then start pruning the tree backwards and remove splits beyond which there is no positive gain.</a:t>
            </a:r>
          </a:p>
          <a:p>
            <a:pPr marL="0" indent="0">
              <a:buNone/>
            </a:pPr>
            <a:endParaRPr lang="en-US" sz="1700"/>
          </a:p>
        </p:txBody>
      </p:sp>
      <p:pic>
        <p:nvPicPr>
          <p:cNvPr id="5" name="Picture 4" descr="A diagram of a classifier&#10;&#10;Description automatically generated">
            <a:extLst>
              <a:ext uri="{FF2B5EF4-FFF2-40B4-BE49-F238E27FC236}">
                <a16:creationId xmlns:a16="http://schemas.microsoft.com/office/drawing/2014/main" id="{C45870B4-E7EF-ADC6-F9AE-75E290A5754A}"/>
              </a:ext>
            </a:extLst>
          </p:cNvPr>
          <p:cNvPicPr>
            <a:picLocks noChangeAspect="1"/>
          </p:cNvPicPr>
          <p:nvPr/>
        </p:nvPicPr>
        <p:blipFill rotWithShape="1">
          <a:blip r:embed="rId2">
            <a:extLst>
              <a:ext uri="{28A0092B-C50C-407E-A947-70E740481C1C}">
                <a14:useLocalDpi xmlns:a14="http://schemas.microsoft.com/office/drawing/2010/main" val="0"/>
              </a:ext>
            </a:extLst>
          </a:blip>
          <a:srcRect l="2235" r="7217" b="3"/>
          <a:stretch/>
        </p:blipFill>
        <p:spPr>
          <a:xfrm>
            <a:off x="6951133" y="982134"/>
            <a:ext cx="4978400" cy="4385734"/>
          </a:xfrm>
          <a:prstGeom prst="rect">
            <a:avLst/>
          </a:prstGeom>
        </p:spPr>
      </p:pic>
      <p:sp>
        <p:nvSpPr>
          <p:cNvPr id="17" name="Rectangle 16">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98319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41B05-D67F-2B1D-07A8-0DD604BF4C9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Predication of Disease:</a:t>
            </a:r>
          </a:p>
        </p:txBody>
      </p:sp>
      <p:sp>
        <p:nvSpPr>
          <p:cNvPr id="3" name="Content Placeholder 2">
            <a:extLst>
              <a:ext uri="{FF2B5EF4-FFF2-40B4-BE49-F238E27FC236}">
                <a16:creationId xmlns:a16="http://schemas.microsoft.com/office/drawing/2014/main" id="{A4835D1C-40B0-DA83-B6F5-8AAAE486AF11}"/>
              </a:ext>
            </a:extLst>
          </p:cNvPr>
          <p:cNvSpPr>
            <a:spLocks noGrp="1"/>
          </p:cNvSpPr>
          <p:nvPr>
            <p:ph idx="1"/>
          </p:nvPr>
        </p:nvSpPr>
        <p:spPr>
          <a:xfrm>
            <a:off x="4037826" y="10138"/>
            <a:ext cx="8151125" cy="6837724"/>
          </a:xfrm>
        </p:spPr>
        <p:txBody>
          <a:bodyPr anchor="ctr">
            <a:normAutofit/>
          </a:bodyPr>
          <a:lstStyle/>
          <a:p>
            <a:pPr marL="0" indent="0">
              <a:buNone/>
            </a:pPr>
            <a:r>
              <a:rPr lang="en-US" sz="1900"/>
              <a:t>• </a:t>
            </a:r>
            <a:r>
              <a:rPr lang="en-US" sz="1900" dirty="0"/>
              <a:t>Predication of </a:t>
            </a:r>
            <a:r>
              <a:rPr lang="en-US" sz="1900"/>
              <a:t>Disease  is a Machine Learning based </a:t>
            </a:r>
            <a:r>
              <a:rPr lang="en-US" sz="1900" dirty="0"/>
              <a:t>on a </a:t>
            </a:r>
            <a:r>
              <a:rPr lang="en-US" sz="1900"/>
              <a:t>system which </a:t>
            </a:r>
            <a:r>
              <a:rPr lang="en-US" sz="1900" dirty="0"/>
              <a:t>is </a:t>
            </a:r>
            <a:r>
              <a:rPr lang="en-US" sz="1900"/>
              <a:t>primarily works according to the symptoms given by a user. </a:t>
            </a:r>
            <a:r>
              <a:rPr lang="en-US" sz="1900" dirty="0"/>
              <a:t>And </a:t>
            </a:r>
            <a:r>
              <a:rPr lang="en-US" sz="1900"/>
              <a:t>The disease </a:t>
            </a:r>
            <a:r>
              <a:rPr lang="en-US" sz="1900" dirty="0"/>
              <a:t>has </a:t>
            </a:r>
            <a:r>
              <a:rPr lang="en-US" sz="1900"/>
              <a:t>predicted </a:t>
            </a:r>
            <a:r>
              <a:rPr lang="en-US" sz="1900" dirty="0"/>
              <a:t>to </a:t>
            </a:r>
            <a:r>
              <a:rPr lang="en-US" sz="1900"/>
              <a:t>using </a:t>
            </a:r>
            <a:r>
              <a:rPr lang="en-US" sz="1900" dirty="0"/>
              <a:t>an </a:t>
            </a:r>
            <a:r>
              <a:rPr lang="en-US" sz="1900"/>
              <a:t>algorithms and comparison of the datasets </a:t>
            </a:r>
            <a:r>
              <a:rPr lang="en-US" sz="1900" dirty="0"/>
              <a:t>model </a:t>
            </a:r>
            <a:r>
              <a:rPr lang="en-US" sz="1900"/>
              <a:t>with the symptoms provided by the user. </a:t>
            </a:r>
          </a:p>
          <a:p>
            <a:pPr marL="0" indent="0">
              <a:buNone/>
            </a:pPr>
            <a:r>
              <a:rPr lang="en-US" sz="1900"/>
              <a:t>• Machine learning (ML) can </a:t>
            </a:r>
            <a:r>
              <a:rPr lang="en-US" sz="1900" dirty="0"/>
              <a:t>be predicting a </a:t>
            </a:r>
            <a:r>
              <a:rPr lang="en-US" sz="1900"/>
              <a:t>diseases by using algorithms to compare a user's symptoms with datasets. The system takes the user's symptoms as input and outputs the probability of the disease.</a:t>
            </a:r>
          </a:p>
          <a:p>
            <a:pPr marL="0" indent="0">
              <a:buNone/>
            </a:pPr>
            <a:endParaRPr lang="en-US" sz="1900"/>
          </a:p>
          <a:p>
            <a:pPr marL="0" indent="0">
              <a:buNone/>
            </a:pPr>
            <a:r>
              <a:rPr lang="en-US" sz="1900"/>
              <a:t> </a:t>
            </a:r>
            <a:r>
              <a:rPr lang="en-US" sz="1900">
                <a:solidFill>
                  <a:schemeClr val="accent1"/>
                </a:solidFill>
              </a:rPr>
              <a:t>• Some machine learning algorithms</a:t>
            </a:r>
            <a:r>
              <a:rPr lang="en-US" sz="1900" dirty="0">
                <a:solidFill>
                  <a:schemeClr val="accent1"/>
                </a:solidFill>
              </a:rPr>
              <a:t> are</a:t>
            </a:r>
            <a:r>
              <a:rPr lang="en-US" sz="1900">
                <a:solidFill>
                  <a:schemeClr val="accent1"/>
                </a:solidFill>
              </a:rPr>
              <a:t> used for disease prediction include: </a:t>
            </a:r>
          </a:p>
          <a:p>
            <a:pPr marL="0" indent="0">
              <a:buNone/>
            </a:pPr>
            <a:endParaRPr lang="en-US" sz="1900"/>
          </a:p>
          <a:p>
            <a:pPr marL="0" indent="0">
              <a:buNone/>
            </a:pPr>
            <a:r>
              <a:rPr lang="en-US" sz="1900"/>
              <a:t>• Naïve Bayes classifier: A supervised machine learning algorithm that calculates the probability of the disease </a:t>
            </a:r>
          </a:p>
          <a:p>
            <a:pPr marL="0" indent="0">
              <a:buNone/>
            </a:pPr>
            <a:r>
              <a:rPr lang="en-US" sz="1900"/>
              <a:t>• Random forest classifier: Used to predict disease likelihood </a:t>
            </a:r>
          </a:p>
          <a:p>
            <a:pPr marL="0" indent="0">
              <a:buNone/>
            </a:pPr>
            <a:r>
              <a:rPr lang="en-US" sz="1900"/>
              <a:t>• Support vector machine: A supervised learning algorithm</a:t>
            </a:r>
          </a:p>
          <a:p>
            <a:pPr marL="0" indent="0">
              <a:buNone/>
            </a:pPr>
            <a:r>
              <a:rPr lang="en-US" sz="1900"/>
              <a:t> • Logistic regression: A supervised learning algorithm </a:t>
            </a:r>
          </a:p>
          <a:p>
            <a:pPr marL="0" indent="0">
              <a:buNone/>
            </a:pPr>
            <a:r>
              <a:rPr lang="en-US" sz="1900"/>
              <a:t>• Artificial neural network: A supervised learning algorithm</a:t>
            </a:r>
          </a:p>
        </p:txBody>
      </p:sp>
    </p:spTree>
    <p:extLst>
      <p:ext uri="{BB962C8B-B14F-4D97-AF65-F5344CB8AC3E}">
        <p14:creationId xmlns:p14="http://schemas.microsoft.com/office/powerpoint/2010/main" val="4174388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43">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2" name="Rectangle 45">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 name="Rectangle 47">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8847BA-9113-6934-CEA9-3BD7E2A233AD}"/>
              </a:ext>
            </a:extLst>
          </p:cNvPr>
          <p:cNvSpPr>
            <a:spLocks noGrp="1"/>
          </p:cNvSpPr>
          <p:nvPr>
            <p:ph type="title"/>
          </p:nvPr>
        </p:nvSpPr>
        <p:spPr>
          <a:xfrm>
            <a:off x="1115568" y="548640"/>
            <a:ext cx="10168128" cy="1179576"/>
          </a:xfrm>
        </p:spPr>
        <p:txBody>
          <a:bodyPr>
            <a:normAutofit/>
          </a:bodyPr>
          <a:lstStyle/>
          <a:p>
            <a:r>
              <a:rPr lang="en-US" sz="4000">
                <a:solidFill>
                  <a:schemeClr val="accent1"/>
                </a:solidFill>
              </a:rPr>
              <a:t>Introduction:</a:t>
            </a:r>
          </a:p>
        </p:txBody>
      </p:sp>
      <p:sp>
        <p:nvSpPr>
          <p:cNvPr id="104" name="Rectangle 49">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7992D48-C1A0-66FB-4628-835A0842E4F1}"/>
              </a:ext>
            </a:extLst>
          </p:cNvPr>
          <p:cNvSpPr>
            <a:spLocks noGrp="1"/>
          </p:cNvSpPr>
          <p:nvPr>
            <p:ph idx="1"/>
          </p:nvPr>
        </p:nvSpPr>
        <p:spPr>
          <a:xfrm>
            <a:off x="1115568" y="2498568"/>
            <a:ext cx="10168128" cy="3695020"/>
          </a:xfrm>
        </p:spPr>
        <p:txBody>
          <a:bodyPr>
            <a:normAutofit lnSpcReduction="10000"/>
          </a:bodyPr>
          <a:lstStyle/>
          <a:p>
            <a:r>
              <a:rPr lang="en-US" sz="1500"/>
              <a:t>Heart disease is the kind of disease which can </a:t>
            </a:r>
            <a:r>
              <a:rPr lang="en-US" sz="1500" dirty="0"/>
              <a:t>be </a:t>
            </a:r>
            <a:r>
              <a:rPr lang="en-US" sz="1500"/>
              <a:t>cause the death. </a:t>
            </a:r>
            <a:r>
              <a:rPr lang="en-US" sz="1500" dirty="0"/>
              <a:t>Every </a:t>
            </a:r>
            <a:r>
              <a:rPr lang="en-US" sz="1500"/>
              <a:t>year too many peoples are dying due to heart </a:t>
            </a:r>
            <a:r>
              <a:rPr lang="en-US" sz="1500" dirty="0"/>
              <a:t>Attack diseases</a:t>
            </a:r>
            <a:r>
              <a:rPr lang="en-US" sz="1500"/>
              <a:t>. Heart disease can be occurred due to the weakening of heart </a:t>
            </a:r>
            <a:r>
              <a:rPr lang="en-US" sz="1500" dirty="0"/>
              <a:t>muscles cells</a:t>
            </a:r>
            <a:r>
              <a:rPr lang="en-US" sz="1500"/>
              <a:t>. Also, the heart failure can be described as the failure of heart to pump the blood</a:t>
            </a:r>
            <a:r>
              <a:rPr lang="en-US" sz="1500" dirty="0"/>
              <a:t> in human artery</a:t>
            </a:r>
            <a:r>
              <a:rPr lang="en-US" sz="1500"/>
              <a:t>. Heart </a:t>
            </a:r>
            <a:r>
              <a:rPr lang="en-US" sz="1500" dirty="0"/>
              <a:t>diseases </a:t>
            </a:r>
            <a:r>
              <a:rPr lang="en-US" sz="1500"/>
              <a:t>is also </a:t>
            </a:r>
            <a:r>
              <a:rPr lang="en-US" sz="1500" dirty="0"/>
              <a:t>known </a:t>
            </a:r>
            <a:r>
              <a:rPr lang="en-US" sz="1500"/>
              <a:t>as coronary artery disease (CAD).</a:t>
            </a:r>
            <a:r>
              <a:rPr lang="en-US" sz="1500" dirty="0"/>
              <a:t>means</a:t>
            </a:r>
            <a:r>
              <a:rPr lang="en-US" sz="1500"/>
              <a:t> CAD can be occurred due to insufficient blood supply to </a:t>
            </a:r>
            <a:r>
              <a:rPr lang="en-US" sz="1500" dirty="0"/>
              <a:t>body </a:t>
            </a:r>
            <a:r>
              <a:rPr lang="en-US" sz="1500"/>
              <a:t>arteries</a:t>
            </a:r>
            <a:r>
              <a:rPr lang="en-US" sz="1500" dirty="0"/>
              <a:t> parts</a:t>
            </a:r>
            <a:r>
              <a:rPr lang="en-US" sz="1500"/>
              <a:t>. Heart disease can be detected using </a:t>
            </a:r>
            <a:r>
              <a:rPr lang="en-US" sz="1500" dirty="0"/>
              <a:t>some </a:t>
            </a:r>
            <a:r>
              <a:rPr lang="en-US" sz="1500"/>
              <a:t>symptoms like high blood pressure, chest pain, hypertension, cardiac arrest, </a:t>
            </a:r>
            <a:r>
              <a:rPr lang="en-US" sz="1500" dirty="0"/>
              <a:t>discomfort in breathing</a:t>
            </a:r>
            <a:r>
              <a:rPr lang="en-US" sz="1500"/>
              <a:t> etc. There are many types of heart diseases with different  types of symptoms</a:t>
            </a:r>
            <a:r>
              <a:rPr lang="en-US" sz="1500" dirty="0"/>
              <a:t> are recorded </a:t>
            </a:r>
            <a:r>
              <a:rPr lang="en-US" sz="1500"/>
              <a:t>. Like: 1) heart disease in blood  vessels: chest pain, shortness of breath, 2)heart disease caused by </a:t>
            </a:r>
            <a:r>
              <a:rPr lang="en-US" sz="1500" dirty="0"/>
              <a:t>abnormally </a:t>
            </a:r>
            <a:r>
              <a:rPr lang="en-US" sz="1500"/>
              <a:t>heartbeats :slow  heartbeat, discomfort</a:t>
            </a:r>
            <a:r>
              <a:rPr lang="en-US" sz="1500" dirty="0"/>
              <a:t> in breathing</a:t>
            </a:r>
            <a:r>
              <a:rPr lang="en-US" sz="1500"/>
              <a:t>, chest pain etc. Most common  symptoms are </a:t>
            </a:r>
            <a:r>
              <a:rPr lang="en-US" sz="1500" dirty="0"/>
              <a:t>recorded  </a:t>
            </a:r>
            <a:r>
              <a:rPr lang="en-US" sz="1500"/>
              <a:t>chest pain, shortness of </a:t>
            </a:r>
            <a:r>
              <a:rPr lang="en-US" sz="1500" dirty="0"/>
              <a:t>breathed</a:t>
            </a:r>
            <a:r>
              <a:rPr lang="en-US" sz="1500"/>
              <a:t>. Most common symptoms are chest pain, shortness of breath, fainting</a:t>
            </a:r>
            <a:r>
              <a:rPr lang="en-US" sz="1500" dirty="0"/>
              <a:t> are reordered due to heart disease patients</a:t>
            </a:r>
            <a:r>
              <a:rPr lang="en-US" sz="1500"/>
              <a:t>. Causes of heart disease are  defects you’re born with, high blood pressure, diabetes,  smoking, drugs, alcohol. Sometimes in heart disease the  infection also which affects the inner membrane </a:t>
            </a:r>
            <a:r>
              <a:rPr lang="en-US" sz="1500" dirty="0"/>
              <a:t>artery </a:t>
            </a:r>
            <a:r>
              <a:rPr lang="en-US" sz="1500"/>
              <a:t>which is  identified by symptoms like </a:t>
            </a:r>
            <a:r>
              <a:rPr lang="en-US" sz="1500" dirty="0"/>
              <a:t>high </a:t>
            </a:r>
            <a:r>
              <a:rPr lang="en-US" sz="1500"/>
              <a:t>fever, fatigue, dry cough, skin  rashes. Causes of heart infection are bacteria, </a:t>
            </a:r>
            <a:r>
              <a:rPr lang="en-US" sz="1500" dirty="0"/>
              <a:t> </a:t>
            </a:r>
            <a:r>
              <a:rPr lang="en-US" sz="1500"/>
              <a:t>viruses, parasites</a:t>
            </a:r>
            <a:r>
              <a:rPr lang="en-US" sz="1500" dirty="0"/>
              <a:t> and parasitism</a:t>
            </a:r>
            <a:r>
              <a:rPr lang="en-US" sz="1500"/>
              <a:t>. Types of heart disease: Cardiac arrest, Hypertension, Coronary artery disease, Heart failure, Heart  infection, Congenital heart disease, Slow heartbeat, Stroke </a:t>
            </a:r>
            <a:r>
              <a:rPr lang="en-US" sz="1500" dirty="0"/>
              <a:t>this </a:t>
            </a:r>
            <a:r>
              <a:rPr lang="en-US" sz="1500"/>
              <a:t> type heart disease</a:t>
            </a:r>
            <a:r>
              <a:rPr lang="en-US" sz="1500" dirty="0"/>
              <a:t> are recorded in medical history</a:t>
            </a:r>
            <a:r>
              <a:rPr lang="en-US" sz="1500"/>
              <a:t>, </a:t>
            </a:r>
            <a:r>
              <a:rPr lang="en-US" sz="1500" dirty="0"/>
              <a:t>ang</a:t>
            </a:r>
            <a:r>
              <a:rPr lang="en-US" sz="1500"/>
              <a:t>. Now a </a:t>
            </a:r>
            <a:r>
              <a:rPr lang="en-US" sz="1500" dirty="0"/>
              <a:t> present </a:t>
            </a:r>
            <a:r>
              <a:rPr lang="en-US" sz="1500"/>
              <a:t>days there are  </a:t>
            </a:r>
            <a:r>
              <a:rPr lang="en-US" sz="1500" dirty="0"/>
              <a:t>so </a:t>
            </a:r>
            <a:r>
              <a:rPr lang="en-US" sz="1500"/>
              <a:t>many automated techniques to detect the heart disease like data mining, machine learning, deep learning, etc. So,  in this paper </a:t>
            </a:r>
            <a:r>
              <a:rPr lang="en-US" sz="1500" dirty="0"/>
              <a:t> review </a:t>
            </a:r>
            <a:r>
              <a:rPr lang="en-US" sz="1500"/>
              <a:t>we will </a:t>
            </a:r>
            <a:r>
              <a:rPr lang="en-US" sz="1500" dirty="0"/>
              <a:t> be </a:t>
            </a:r>
            <a:r>
              <a:rPr lang="en-US" sz="1500"/>
              <a:t>brief introduction about machine learning techniques. In this we train </a:t>
            </a:r>
            <a:r>
              <a:rPr lang="en-US" sz="1500" dirty="0"/>
              <a:t>and test </a:t>
            </a:r>
            <a:r>
              <a:rPr lang="en-US" sz="1500"/>
              <a:t>the datasets using the machine learning repositories. There are </a:t>
            </a:r>
            <a:r>
              <a:rPr lang="en-US" sz="1500" dirty="0"/>
              <a:t>so many  </a:t>
            </a:r>
            <a:r>
              <a:rPr lang="en-US" sz="1500"/>
              <a:t>risk factors  on the basis of that the heart disease </a:t>
            </a:r>
            <a:r>
              <a:rPr lang="en-US" sz="1500" dirty="0"/>
              <a:t>are </a:t>
            </a:r>
            <a:r>
              <a:rPr lang="en-US" sz="1500"/>
              <a:t>predicted. Risk factors are </a:t>
            </a:r>
            <a:r>
              <a:rPr lang="en-US" sz="1500" dirty="0"/>
              <a:t>like </a:t>
            </a:r>
            <a:r>
              <a:rPr lang="en-US" sz="1500"/>
              <a:t>Age, Sex, Blood pressure, Cholesterol level, Family history of coronary illness, Diabetes, Smoking, Alcohol, Being overweight, Heart rate, Chest Pain</a:t>
            </a:r>
            <a:r>
              <a:rPr lang="en-US" sz="1500" dirty="0"/>
              <a:t> etc</a:t>
            </a:r>
            <a:r>
              <a:rPr lang="en-US" sz="1500"/>
              <a:t>.</a:t>
            </a:r>
          </a:p>
        </p:txBody>
      </p:sp>
    </p:spTree>
    <p:extLst>
      <p:ext uri="{BB962C8B-B14F-4D97-AF65-F5344CB8AC3E}">
        <p14:creationId xmlns:p14="http://schemas.microsoft.com/office/powerpoint/2010/main" val="2177552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472765-2C2E-F7C7-BDBE-36325E52308A}"/>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DATA SET DETAILS :</a:t>
            </a:r>
          </a:p>
        </p:txBody>
      </p:sp>
      <p:sp>
        <p:nvSpPr>
          <p:cNvPr id="3" name="Content Placeholder 2">
            <a:extLst>
              <a:ext uri="{FF2B5EF4-FFF2-40B4-BE49-F238E27FC236}">
                <a16:creationId xmlns:a16="http://schemas.microsoft.com/office/drawing/2014/main" id="{BAC51C63-46DF-9B8C-E82C-62E1B3005A13}"/>
              </a:ext>
            </a:extLst>
          </p:cNvPr>
          <p:cNvSpPr>
            <a:spLocks noGrp="1"/>
          </p:cNvSpPr>
          <p:nvPr>
            <p:ph idx="1"/>
          </p:nvPr>
        </p:nvSpPr>
        <p:spPr>
          <a:xfrm>
            <a:off x="0" y="1622744"/>
            <a:ext cx="12191995" cy="5235255"/>
          </a:xfrm>
        </p:spPr>
        <p:txBody>
          <a:bodyPr anchor="ctr">
            <a:normAutofit/>
          </a:bodyPr>
          <a:lstStyle/>
          <a:p>
            <a:r>
              <a:rPr lang="en-US" sz="2000"/>
              <a:t>For </a:t>
            </a:r>
            <a:r>
              <a:rPr lang="en-US" sz="2000" dirty="0"/>
              <a:t>e.g.: </a:t>
            </a:r>
            <a:r>
              <a:rPr lang="en-US" sz="2000"/>
              <a:t>Our system here, uses a dataset to predict the occurrence of heart diseases by dividing the dataset into test data and training data. 70% data </a:t>
            </a:r>
            <a:r>
              <a:rPr lang="en-US" sz="2000" dirty="0"/>
              <a:t>set </a:t>
            </a:r>
            <a:r>
              <a:rPr lang="en-US" sz="2000"/>
              <a:t>is used for training and the rest 30%</a:t>
            </a:r>
            <a:r>
              <a:rPr lang="en-US" sz="2000" dirty="0"/>
              <a:t>data set are </a:t>
            </a:r>
            <a:r>
              <a:rPr lang="en-US" sz="2000" dirty="0" err="1"/>
              <a:t>useing</a:t>
            </a:r>
            <a:r>
              <a:rPr lang="en-US" sz="2000"/>
              <a:t> for testing. Now, the input used in our case is the attributes we have used that correspond to factors that result in heart diseases. The output would be a binary digit indicating whether a person is susceptible to heart diseases or not. The algorithms used in the system for prediction, are learning algorithms which will always change over periods of time based on various input factors . Therefore, the results might change when we learn even more about the data fed as input. </a:t>
            </a:r>
          </a:p>
          <a:p>
            <a:pPr marL="0" indent="0">
              <a:buNone/>
            </a:pPr>
            <a:endParaRPr lang="en-US" sz="2000"/>
          </a:p>
          <a:p>
            <a:pPr marL="0" indent="0">
              <a:buNone/>
            </a:pPr>
            <a:endParaRPr lang="en-US" sz="2000"/>
          </a:p>
          <a:p>
            <a:pPr marL="0" indent="0">
              <a:buNone/>
            </a:pPr>
            <a:r>
              <a:rPr lang="en-US" sz="2000"/>
              <a:t>https://github.com/Abhayku18113211/Heart-Disease-Prediction-System-Using-ML</a:t>
            </a:r>
          </a:p>
          <a:p>
            <a:endParaRPr lang="en-US" sz="2000"/>
          </a:p>
        </p:txBody>
      </p:sp>
    </p:spTree>
    <p:extLst>
      <p:ext uri="{BB962C8B-B14F-4D97-AF65-F5344CB8AC3E}">
        <p14:creationId xmlns:p14="http://schemas.microsoft.com/office/powerpoint/2010/main" val="3679804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AF4B2-EB01-47D8-EFE6-FC0D151FF40D}"/>
              </a:ext>
            </a:extLst>
          </p:cNvPr>
          <p:cNvSpPr>
            <a:spLocks noGrp="1"/>
          </p:cNvSpPr>
          <p:nvPr>
            <p:ph type="title"/>
          </p:nvPr>
        </p:nvSpPr>
        <p:spPr>
          <a:xfrm>
            <a:off x="67734" y="0"/>
            <a:ext cx="5122333" cy="694267"/>
          </a:xfrm>
        </p:spPr>
        <p:txBody>
          <a:bodyPr>
            <a:normAutofit fontScale="90000"/>
          </a:bodyPr>
          <a:lstStyle/>
          <a:p>
            <a:r>
              <a:rPr lang="en-US">
                <a:solidFill>
                  <a:schemeClr val="accent1"/>
                </a:solidFill>
              </a:rPr>
              <a:t>Data set used:</a:t>
            </a:r>
          </a:p>
        </p:txBody>
      </p:sp>
      <p:sp>
        <p:nvSpPr>
          <p:cNvPr id="3" name="Content Placeholder 2">
            <a:extLst>
              <a:ext uri="{FF2B5EF4-FFF2-40B4-BE49-F238E27FC236}">
                <a16:creationId xmlns:a16="http://schemas.microsoft.com/office/drawing/2014/main" id="{75F1129A-E69B-F050-CBD0-5B72FD86C195}"/>
              </a:ext>
            </a:extLst>
          </p:cNvPr>
          <p:cNvSpPr>
            <a:spLocks noGrp="1"/>
          </p:cNvSpPr>
          <p:nvPr>
            <p:ph idx="1"/>
          </p:nvPr>
        </p:nvSpPr>
        <p:spPr>
          <a:xfrm>
            <a:off x="67734" y="694267"/>
            <a:ext cx="12124266" cy="6163733"/>
          </a:xfrm>
        </p:spPr>
        <p:txBody>
          <a:bodyPr>
            <a:normAutofit fontScale="62500" lnSpcReduction="20000"/>
          </a:bodyPr>
          <a:lstStyle/>
          <a:p>
            <a:r>
              <a:rPr lang="en-US"/>
              <a:t>For our </a:t>
            </a:r>
            <a:r>
              <a:rPr lang="en-US" dirty="0"/>
              <a:t> predicated </a:t>
            </a:r>
            <a:r>
              <a:rPr lang="en-US"/>
              <a:t>system</a:t>
            </a:r>
            <a:r>
              <a:rPr lang="en-US" dirty="0"/>
              <a:t> </a:t>
            </a:r>
            <a:r>
              <a:rPr lang="en-US"/>
              <a:t>, we have taken dataset that was publicly available on </a:t>
            </a:r>
            <a:r>
              <a:rPr lang="en-US" dirty="0"/>
              <a:t> online </a:t>
            </a:r>
            <a:r>
              <a:rPr lang="en-US"/>
              <a:t>Kaggle for predicting the heart diseases. The parameters used as input for data analysis using </a:t>
            </a:r>
            <a:r>
              <a:rPr lang="en-US" dirty="0"/>
              <a:t>of </a:t>
            </a:r>
            <a:r>
              <a:rPr lang="en-US"/>
              <a:t>Machine learning algorithm are as follows: </a:t>
            </a:r>
          </a:p>
          <a:p>
            <a:r>
              <a:rPr lang="en-US"/>
              <a:t>1. age: which </a:t>
            </a:r>
            <a:r>
              <a:rPr lang="en-US" dirty="0"/>
              <a:t>has </a:t>
            </a:r>
            <a:r>
              <a:rPr lang="en-US"/>
              <a:t>taken in years </a:t>
            </a:r>
          </a:p>
          <a:p>
            <a:r>
              <a:rPr lang="en-US"/>
              <a:t>2. sex: 1 for male, 0 for female </a:t>
            </a:r>
          </a:p>
          <a:p>
            <a:r>
              <a:rPr lang="en-US"/>
              <a:t>3. cp: short for chest pain </a:t>
            </a:r>
          </a:p>
          <a:p>
            <a:r>
              <a:rPr lang="en-US"/>
              <a:t>4. </a:t>
            </a:r>
            <a:r>
              <a:rPr lang="en-US" dirty="0" err="1"/>
              <a:t>Trest</a:t>
            </a:r>
            <a:r>
              <a:rPr lang="en-US" dirty="0"/>
              <a:t> bps </a:t>
            </a:r>
            <a:r>
              <a:rPr lang="en-US"/>
              <a:t>: blood pressure taken when the body is resting</a:t>
            </a:r>
          </a:p>
          <a:p>
            <a:r>
              <a:rPr lang="en-US"/>
              <a:t>5. Chol : level of cholesterol </a:t>
            </a:r>
          </a:p>
          <a:p>
            <a:r>
              <a:rPr lang="en-US"/>
              <a:t>6. fasting blood sugar: (1 for true; 0 for false) </a:t>
            </a:r>
          </a:p>
          <a:p>
            <a:r>
              <a:rPr lang="en-US"/>
              <a:t>7. resting electrocardiographic results Value 0: normal Value 1: having the ST-T wave which is not normal Value 2: shows the probability of having left ventricular hypertrophy</a:t>
            </a:r>
          </a:p>
          <a:p>
            <a:r>
              <a:rPr lang="en-US"/>
              <a:t> 8. </a:t>
            </a:r>
            <a:r>
              <a:rPr lang="en-US" err="1"/>
              <a:t>Thalach</a:t>
            </a:r>
            <a:r>
              <a:rPr lang="en-US"/>
              <a:t>: </a:t>
            </a:r>
            <a:r>
              <a:rPr lang="en-US" dirty="0"/>
              <a:t> </a:t>
            </a:r>
            <a:r>
              <a:rPr lang="en-US"/>
              <a:t>the max level of heartbeats </a:t>
            </a:r>
            <a:r>
              <a:rPr lang="en-US" dirty="0"/>
              <a:t>are </a:t>
            </a:r>
            <a:r>
              <a:rPr lang="en-US"/>
              <a:t>achieved by heart </a:t>
            </a:r>
          </a:p>
          <a:p>
            <a:r>
              <a:rPr lang="en-US"/>
              <a:t>9. Exercise induced angina: 1 for yes</a:t>
            </a:r>
            <a:r>
              <a:rPr lang="en-US" dirty="0"/>
              <a:t> and </a:t>
            </a:r>
            <a:r>
              <a:rPr lang="en-US"/>
              <a:t>0 for no </a:t>
            </a:r>
          </a:p>
          <a:p>
            <a:r>
              <a:rPr lang="en-US"/>
              <a:t>10. </a:t>
            </a:r>
            <a:r>
              <a:rPr lang="en-US" err="1"/>
              <a:t>Oldpeak</a:t>
            </a:r>
            <a:r>
              <a:rPr lang="en-US"/>
              <a:t>: the depression by exercise compared to the one at rest</a:t>
            </a:r>
          </a:p>
          <a:p>
            <a:r>
              <a:rPr lang="en-US"/>
              <a:t>11. slope: peak of the ST segment during exercise</a:t>
            </a:r>
          </a:p>
          <a:p>
            <a:r>
              <a:rPr lang="en-US"/>
              <a:t> Value 1: no slope </a:t>
            </a:r>
          </a:p>
          <a:p>
            <a:r>
              <a:rPr lang="en-US"/>
              <a:t>Value 2: straight line </a:t>
            </a:r>
          </a:p>
          <a:p>
            <a:r>
              <a:rPr lang="en-US"/>
              <a:t>Value 3: down sloping</a:t>
            </a:r>
          </a:p>
          <a:p>
            <a:r>
              <a:rPr lang="en-US"/>
              <a:t> 12. ca: major vessels (0-3) colored by fluoroscopy</a:t>
            </a:r>
          </a:p>
          <a:p>
            <a:r>
              <a:rPr lang="en-US"/>
              <a:t> 13. </a:t>
            </a:r>
            <a:r>
              <a:rPr lang="en-US" err="1"/>
              <a:t>Thal</a:t>
            </a:r>
            <a:r>
              <a:rPr lang="en-US"/>
              <a:t>: 3= perfect; 6=permanently defected; 7=defect can be altered 14. num: heart disease diagnoses</a:t>
            </a:r>
            <a:r>
              <a:rPr lang="en-US" dirty="0"/>
              <a:t>.</a:t>
            </a:r>
            <a:endParaRPr lang="en-US"/>
          </a:p>
        </p:txBody>
      </p:sp>
    </p:spTree>
    <p:extLst>
      <p:ext uri="{BB962C8B-B14F-4D97-AF65-F5344CB8AC3E}">
        <p14:creationId xmlns:p14="http://schemas.microsoft.com/office/powerpoint/2010/main" val="530769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D9225-D19F-8A4A-26B0-D725A29E357A}"/>
              </a:ext>
            </a:extLst>
          </p:cNvPr>
          <p:cNvSpPr>
            <a:spLocks noGrp="1"/>
          </p:cNvSpPr>
          <p:nvPr>
            <p:ph type="title"/>
          </p:nvPr>
        </p:nvSpPr>
        <p:spPr/>
        <p:txBody>
          <a:bodyPr/>
          <a:lstStyle/>
          <a:p>
            <a:r>
              <a:rPr lang="en-US">
                <a:solidFill>
                  <a:schemeClr val="accent1"/>
                </a:solidFill>
              </a:rPr>
              <a:t>Measure of Accuracy (Performance Analysis):</a:t>
            </a:r>
          </a:p>
        </p:txBody>
      </p:sp>
      <p:sp>
        <p:nvSpPr>
          <p:cNvPr id="3" name="Content Placeholder 2">
            <a:extLst>
              <a:ext uri="{FF2B5EF4-FFF2-40B4-BE49-F238E27FC236}">
                <a16:creationId xmlns:a16="http://schemas.microsoft.com/office/drawing/2014/main" id="{727F8153-6FC1-F978-84DE-5F2FA871F8D8}"/>
              </a:ext>
            </a:extLst>
          </p:cNvPr>
          <p:cNvSpPr>
            <a:spLocks noGrp="1"/>
          </p:cNvSpPr>
          <p:nvPr>
            <p:ph idx="1"/>
          </p:nvPr>
        </p:nvSpPr>
        <p:spPr>
          <a:xfrm>
            <a:off x="59267" y="1825625"/>
            <a:ext cx="12132733" cy="4939242"/>
          </a:xfrm>
        </p:spPr>
        <p:txBody>
          <a:bodyPr>
            <a:normAutofit fontScale="62500" lnSpcReduction="20000"/>
          </a:bodyPr>
          <a:lstStyle/>
          <a:p>
            <a:pPr marL="0" indent="0">
              <a:buNone/>
            </a:pPr>
            <a:r>
              <a:rPr lang="en-US"/>
              <a:t>• In this project</a:t>
            </a:r>
            <a:r>
              <a:rPr lang="en-US" dirty="0"/>
              <a:t> review </a:t>
            </a:r>
            <a:r>
              <a:rPr lang="en-US"/>
              <a:t>various machine learning algorithms like SVM, Naive Bayes, Decision Tree, Random Forest, Logistic Regression, Ada-boost </a:t>
            </a:r>
            <a:r>
              <a:rPr lang="en-US" err="1"/>
              <a:t>Xg</a:t>
            </a:r>
            <a:r>
              <a:rPr lang="en-US"/>
              <a:t>-boost are used to predict heart disease. Heart Disease </a:t>
            </a:r>
            <a:r>
              <a:rPr lang="en-US" dirty="0"/>
              <a:t>Predication </a:t>
            </a:r>
            <a:r>
              <a:rPr lang="en-US"/>
              <a:t>UCI dataset, has </a:t>
            </a:r>
            <a:r>
              <a:rPr lang="en-US" dirty="0"/>
              <a:t> been </a:t>
            </a:r>
            <a:r>
              <a:rPr lang="en-US"/>
              <a:t>a total of 76 attributes, out of those only 14 attributes </a:t>
            </a:r>
            <a:r>
              <a:rPr lang="en-US" dirty="0"/>
              <a:t>dataset </a:t>
            </a:r>
            <a:r>
              <a:rPr lang="en-US"/>
              <a:t>are considered for the prediction of heart disease. Various </a:t>
            </a:r>
            <a:r>
              <a:rPr lang="en-US" dirty="0"/>
              <a:t>So many </a:t>
            </a:r>
            <a:r>
              <a:rPr lang="en-US"/>
              <a:t>attributes </a:t>
            </a:r>
            <a:r>
              <a:rPr lang="en-US" dirty="0"/>
              <a:t>dataset </a:t>
            </a:r>
            <a:r>
              <a:rPr lang="en-US"/>
              <a:t>of the patient like </a:t>
            </a:r>
            <a:r>
              <a:rPr lang="en-US" dirty="0"/>
              <a:t>sex </a:t>
            </a:r>
            <a:r>
              <a:rPr lang="en-US"/>
              <a:t>, chest pain type, fasting blood pressure, serum </a:t>
            </a:r>
            <a:r>
              <a:rPr lang="en-US" dirty="0" err="1"/>
              <a:t>cholesterol,Slope,fbs</a:t>
            </a:r>
            <a:r>
              <a:rPr lang="en-US"/>
              <a:t> </a:t>
            </a:r>
            <a:r>
              <a:rPr lang="en-US" err="1"/>
              <a:t>Exang</a:t>
            </a:r>
            <a:r>
              <a:rPr lang="en-US"/>
              <a:t> etc. are considered for this project. The accuracy for individual algorithms </a:t>
            </a:r>
            <a:r>
              <a:rPr lang="en-US" dirty="0"/>
              <a:t>must be </a:t>
            </a:r>
            <a:r>
              <a:rPr lang="en-US"/>
              <a:t>measure and </a:t>
            </a:r>
            <a:r>
              <a:rPr lang="en-US" dirty="0"/>
              <a:t>which ever </a:t>
            </a:r>
            <a:r>
              <a:rPr lang="en-US"/>
              <a:t>algorithm is giving the best accuracy </a:t>
            </a:r>
            <a:r>
              <a:rPr lang="en-US" dirty="0"/>
              <a:t>results </a:t>
            </a:r>
            <a:r>
              <a:rPr lang="en-US"/>
              <a:t>that is considered for the heart disease prediction. For evaluating the experiment, various evaluation metrics like accuracy, confusion matrix, precision, recall, and f1-score are considered.</a:t>
            </a:r>
          </a:p>
          <a:p>
            <a:pPr marL="0" indent="0">
              <a:buNone/>
            </a:pPr>
            <a:r>
              <a:rPr lang="en-US"/>
              <a:t> Accuracy- Accuracy is the ratio of the number of correct predictions to the total number of inputs in the dataset.</a:t>
            </a:r>
          </a:p>
          <a:p>
            <a:pPr marL="0" indent="0">
              <a:buNone/>
            </a:pPr>
            <a:endParaRPr lang="en-US"/>
          </a:p>
          <a:p>
            <a:pPr marL="0" indent="0">
              <a:buNone/>
            </a:pPr>
            <a:r>
              <a:rPr lang="en-US">
                <a:solidFill>
                  <a:schemeClr val="accent1"/>
                </a:solidFill>
              </a:rPr>
              <a:t>• 1) The accuracy rate of each algorithm has been measured and selects the algorithm with the highest accuracy</a:t>
            </a:r>
            <a:r>
              <a:rPr lang="en-US" dirty="0">
                <a:solidFill>
                  <a:schemeClr val="accent1"/>
                </a:solidFill>
              </a:rPr>
              <a:t> Results</a:t>
            </a:r>
            <a:r>
              <a:rPr lang="en-US">
                <a:solidFill>
                  <a:schemeClr val="accent1"/>
                </a:solidFill>
              </a:rPr>
              <a:t>. The accuracy rate is a correct prediction ratio to the total number of given datasets. It is expressed as:</a:t>
            </a:r>
          </a:p>
          <a:p>
            <a:pPr marL="0" indent="0">
              <a:buNone/>
            </a:pPr>
            <a:r>
              <a:rPr lang="en-US">
                <a:solidFill>
                  <a:schemeClr val="accent1"/>
                </a:solidFill>
              </a:rPr>
              <a:t> </a:t>
            </a:r>
          </a:p>
          <a:p>
            <a:pPr marL="0" indent="0">
              <a:buNone/>
            </a:pPr>
            <a:r>
              <a:rPr lang="en-US"/>
              <a:t>• Accuracy = (TP + TN) /(TP+FP+FN+TN) </a:t>
            </a:r>
          </a:p>
          <a:p>
            <a:pPr marL="0" indent="0">
              <a:buNone/>
            </a:pPr>
            <a:r>
              <a:rPr lang="en-US"/>
              <a:t>• Where:</a:t>
            </a:r>
          </a:p>
          <a:p>
            <a:pPr marL="0" indent="0">
              <a:buNone/>
            </a:pPr>
            <a:r>
              <a:rPr lang="en-US"/>
              <a:t> • TP: True Positive </a:t>
            </a:r>
          </a:p>
          <a:p>
            <a:pPr marL="0" indent="0">
              <a:buNone/>
            </a:pPr>
            <a:r>
              <a:rPr lang="en-US"/>
              <a:t>• TN: True Negative </a:t>
            </a:r>
          </a:p>
          <a:p>
            <a:pPr marL="0" indent="0">
              <a:buNone/>
            </a:pPr>
            <a:r>
              <a:rPr lang="en-US"/>
              <a:t>• FP: False Positive </a:t>
            </a:r>
          </a:p>
          <a:p>
            <a:pPr marL="0" indent="0">
              <a:buNone/>
            </a:pPr>
            <a:r>
              <a:rPr lang="en-US"/>
              <a:t>• FN: False Negative</a:t>
            </a:r>
          </a:p>
        </p:txBody>
      </p:sp>
    </p:spTree>
    <p:extLst>
      <p:ext uri="{BB962C8B-B14F-4D97-AF65-F5344CB8AC3E}">
        <p14:creationId xmlns:p14="http://schemas.microsoft.com/office/powerpoint/2010/main" val="2217676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1" name="Rectangle 50">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324FE-EE7B-3C64-1B23-DEF06DE6AECD}"/>
              </a:ext>
            </a:extLst>
          </p:cNvPr>
          <p:cNvSpPr>
            <a:spLocks noGrp="1"/>
          </p:cNvSpPr>
          <p:nvPr>
            <p:ph type="title"/>
          </p:nvPr>
        </p:nvSpPr>
        <p:spPr>
          <a:xfrm>
            <a:off x="1099425" y="227458"/>
            <a:ext cx="4709345" cy="695462"/>
          </a:xfrm>
        </p:spPr>
        <p:txBody>
          <a:bodyPr anchor="b">
            <a:normAutofit/>
          </a:bodyPr>
          <a:lstStyle/>
          <a:p>
            <a:r>
              <a:rPr lang="en-US" sz="3800">
                <a:solidFill>
                  <a:schemeClr val="accent1"/>
                </a:solidFill>
              </a:rPr>
              <a:t>1)Confusion Matrix:</a:t>
            </a:r>
          </a:p>
        </p:txBody>
      </p:sp>
      <p:sp>
        <p:nvSpPr>
          <p:cNvPr id="56" name="Rectangle 55">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A10EAA-2B48-C521-48EA-422294CE6D6F}"/>
              </a:ext>
            </a:extLst>
          </p:cNvPr>
          <p:cNvSpPr>
            <a:spLocks noGrp="1"/>
          </p:cNvSpPr>
          <p:nvPr>
            <p:ph idx="1"/>
          </p:nvPr>
        </p:nvSpPr>
        <p:spPr>
          <a:xfrm>
            <a:off x="325728" y="922919"/>
            <a:ext cx="6456072" cy="5217680"/>
          </a:xfrm>
        </p:spPr>
        <p:txBody>
          <a:bodyPr anchor="ctr">
            <a:normAutofit/>
          </a:bodyPr>
          <a:lstStyle/>
          <a:p>
            <a:pPr marL="0" indent="0">
              <a:buNone/>
            </a:pPr>
            <a:r>
              <a:rPr lang="en-US" sz="1100"/>
              <a:t>• It </a:t>
            </a:r>
            <a:r>
              <a:rPr lang="en-US" sz="1100" dirty="0"/>
              <a:t>is </a:t>
            </a:r>
            <a:r>
              <a:rPr lang="en-US" sz="1100"/>
              <a:t>gives us a matrix as output and gives the total performance of the S system. </a:t>
            </a:r>
          </a:p>
          <a:p>
            <a:pPr marL="0" indent="0">
              <a:buNone/>
            </a:pPr>
            <a:r>
              <a:rPr lang="en-US" sz="1100"/>
              <a:t>• It is a binary classifier. A confusion matrix </a:t>
            </a:r>
            <a:r>
              <a:rPr lang="en-US" sz="1100" dirty="0"/>
              <a:t>that </a:t>
            </a:r>
            <a:r>
              <a:rPr lang="en-US" sz="1100"/>
              <a:t>can be of any size depending upon the different number of parameters inputted (labels in our case). </a:t>
            </a:r>
          </a:p>
          <a:p>
            <a:pPr marL="0" indent="0">
              <a:buNone/>
            </a:pPr>
            <a:r>
              <a:rPr lang="en-US" sz="1100"/>
              <a:t>• Where: </a:t>
            </a:r>
          </a:p>
          <a:p>
            <a:pPr marL="0" indent="0">
              <a:buNone/>
            </a:pPr>
            <a:r>
              <a:rPr lang="en-US" sz="1100"/>
              <a:t>• TP: True positive </a:t>
            </a:r>
          </a:p>
          <a:p>
            <a:pPr marL="0" indent="0">
              <a:buNone/>
            </a:pPr>
            <a:r>
              <a:rPr lang="en-US" sz="1100"/>
              <a:t>• FP: False Positive </a:t>
            </a:r>
          </a:p>
          <a:p>
            <a:pPr marL="0" indent="0">
              <a:buNone/>
            </a:pPr>
            <a:r>
              <a:rPr lang="en-US" sz="1100"/>
              <a:t>• FN: False Negative </a:t>
            </a:r>
          </a:p>
          <a:p>
            <a:pPr marL="0" indent="0">
              <a:buNone/>
            </a:pPr>
            <a:r>
              <a:rPr lang="en-US" sz="1100"/>
              <a:t>• TN: True Negative </a:t>
            </a:r>
          </a:p>
          <a:p>
            <a:pPr marL="0" indent="0">
              <a:buNone/>
            </a:pPr>
            <a:r>
              <a:rPr lang="en-US" sz="1100"/>
              <a:t>• The </a:t>
            </a:r>
            <a:r>
              <a:rPr lang="en-US" sz="1100" dirty="0"/>
              <a:t>Mathematically  </a:t>
            </a:r>
            <a:r>
              <a:rPr lang="en-US" sz="1100"/>
              <a:t>numerical value of TP, FP, TN, FN defines as: </a:t>
            </a:r>
          </a:p>
          <a:p>
            <a:pPr marL="0" indent="0">
              <a:buNone/>
            </a:pPr>
            <a:r>
              <a:rPr lang="en-US" sz="1100"/>
              <a:t>• TP= </a:t>
            </a:r>
            <a:r>
              <a:rPr lang="en-US" sz="1100" dirty="0"/>
              <a:t>The</a:t>
            </a:r>
            <a:r>
              <a:rPr lang="en-US" sz="1100" b="0" i="0">
                <a:effectLst/>
                <a:latin typeface="Nunito" pitchFamily="2" charset="0"/>
              </a:rPr>
              <a:t> occur when the model accurately predicts a positive data point.</a:t>
            </a:r>
            <a:endParaRPr lang="en-US" sz="1100"/>
          </a:p>
          <a:p>
            <a:pPr marL="0" indent="0">
              <a:buNone/>
            </a:pPr>
            <a:r>
              <a:rPr lang="en-US" sz="1100"/>
              <a:t>• TN= </a:t>
            </a:r>
            <a:r>
              <a:rPr lang="en-US" sz="1100" b="0" i="0">
                <a:effectLst/>
                <a:latin typeface="Nunito" pitchFamily="2" charset="0"/>
              </a:rPr>
              <a:t> </a:t>
            </a:r>
            <a:r>
              <a:rPr lang="en-US" sz="1100" b="0" i="0" dirty="0">
                <a:effectLst/>
                <a:latin typeface="Nunito" pitchFamily="2" charset="0"/>
              </a:rPr>
              <a:t>The </a:t>
            </a:r>
            <a:r>
              <a:rPr lang="en-US" sz="1100" b="0" i="0">
                <a:effectLst/>
                <a:latin typeface="Nunito" pitchFamily="2" charset="0"/>
              </a:rPr>
              <a:t>occur when the model accurately predicts a negative data point.</a:t>
            </a:r>
            <a:endParaRPr lang="en-US" sz="1100"/>
          </a:p>
          <a:p>
            <a:pPr marL="0" indent="0">
              <a:buNone/>
            </a:pPr>
            <a:r>
              <a:rPr lang="en-US" sz="1100"/>
              <a:t> FP= </a:t>
            </a:r>
            <a:r>
              <a:rPr lang="en-US" sz="1100" dirty="0"/>
              <a:t>The </a:t>
            </a:r>
            <a:r>
              <a:rPr lang="en-US" sz="1100" b="0" i="0">
                <a:effectLst/>
                <a:latin typeface="Nunito" pitchFamily="2" charset="0"/>
              </a:rPr>
              <a:t>occur when the model predicts a positive </a:t>
            </a:r>
            <a:r>
              <a:rPr lang="en-US" sz="1100" b="0" i="0" dirty="0">
                <a:effectLst/>
                <a:latin typeface="Nunito" pitchFamily="2" charset="0"/>
              </a:rPr>
              <a:t>dataset </a:t>
            </a:r>
            <a:r>
              <a:rPr lang="en-US" sz="1100" b="0" i="0">
                <a:effectLst/>
                <a:latin typeface="Nunito" pitchFamily="2" charset="0"/>
              </a:rPr>
              <a:t>point incorrectly.</a:t>
            </a:r>
            <a:endParaRPr lang="en-US" sz="1100"/>
          </a:p>
          <a:p>
            <a:pPr marL="0" indent="0">
              <a:buNone/>
            </a:pPr>
            <a:r>
              <a:rPr lang="en-US" sz="1100"/>
              <a:t>  FN=</a:t>
            </a:r>
            <a:r>
              <a:rPr lang="en-US" sz="1100" b="0" i="0">
                <a:effectLst/>
                <a:latin typeface="Nunito" pitchFamily="2" charset="0"/>
              </a:rPr>
              <a:t>  </a:t>
            </a:r>
            <a:r>
              <a:rPr lang="en-US" sz="1100" b="0" i="0" dirty="0">
                <a:effectLst/>
                <a:latin typeface="Nunito" pitchFamily="2" charset="0"/>
              </a:rPr>
              <a:t>The </a:t>
            </a:r>
            <a:r>
              <a:rPr lang="en-US" sz="1100" b="0" i="0">
                <a:effectLst/>
                <a:latin typeface="Nunito" pitchFamily="2" charset="0"/>
              </a:rPr>
              <a:t>occur when the model </a:t>
            </a:r>
            <a:r>
              <a:rPr lang="en-US" sz="1100" b="0" i="0" dirty="0">
                <a:effectLst/>
                <a:latin typeface="Nunito" pitchFamily="2" charset="0"/>
              </a:rPr>
              <a:t>mis predicts</a:t>
            </a:r>
            <a:r>
              <a:rPr lang="en-US" sz="1100" b="0" i="0">
                <a:effectLst/>
                <a:latin typeface="Nunito" pitchFamily="2" charset="0"/>
              </a:rPr>
              <a:t> a negative data point.</a:t>
            </a:r>
            <a:endParaRPr lang="en-US" sz="1100"/>
          </a:p>
        </p:txBody>
      </p:sp>
      <p:pic>
        <p:nvPicPr>
          <p:cNvPr id="5" name="Picture 4" descr="A diagram of a number of colored squares&#10;&#10;Description automatically generated with medium confidence">
            <a:extLst>
              <a:ext uri="{FF2B5EF4-FFF2-40B4-BE49-F238E27FC236}">
                <a16:creationId xmlns:a16="http://schemas.microsoft.com/office/drawing/2014/main" id="{00E21193-1CC3-21C8-F391-6FAD7618AEF1}"/>
              </a:ext>
            </a:extLst>
          </p:cNvPr>
          <p:cNvPicPr>
            <a:picLocks noChangeAspect="1"/>
          </p:cNvPicPr>
          <p:nvPr/>
        </p:nvPicPr>
        <p:blipFill rotWithShape="1">
          <a:blip r:embed="rId2">
            <a:extLst>
              <a:ext uri="{28A0092B-C50C-407E-A947-70E740481C1C}">
                <a14:useLocalDpi xmlns:a14="http://schemas.microsoft.com/office/drawing/2010/main" val="0"/>
              </a:ext>
            </a:extLst>
          </a:blip>
          <a:srcRect r="5703" b="-2"/>
          <a:stretch/>
        </p:blipFill>
        <p:spPr>
          <a:xfrm>
            <a:off x="6894100" y="581025"/>
            <a:ext cx="5083921" cy="5559583"/>
          </a:xfrm>
          <a:prstGeom prst="rect">
            <a:avLst/>
          </a:prstGeom>
        </p:spPr>
      </p:pic>
    </p:spTree>
    <p:extLst>
      <p:ext uri="{BB962C8B-B14F-4D97-AF65-F5344CB8AC3E}">
        <p14:creationId xmlns:p14="http://schemas.microsoft.com/office/powerpoint/2010/main" val="2936166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3CD07-BE28-2610-B9E7-AC5E2BBE0BB3}"/>
              </a:ext>
            </a:extLst>
          </p:cNvPr>
          <p:cNvSpPr>
            <a:spLocks noGrp="1"/>
          </p:cNvSpPr>
          <p:nvPr>
            <p:ph type="title"/>
          </p:nvPr>
        </p:nvSpPr>
        <p:spPr>
          <a:xfrm>
            <a:off x="1" y="1"/>
            <a:ext cx="5474440" cy="876691"/>
          </a:xfrm>
        </p:spPr>
        <p:txBody>
          <a:bodyPr anchor="b">
            <a:normAutofit/>
          </a:bodyPr>
          <a:lstStyle/>
          <a:p>
            <a:r>
              <a:rPr lang="en-US" sz="3200">
                <a:solidFill>
                  <a:schemeClr val="accent1"/>
                </a:solidFill>
              </a:rPr>
              <a:t>2) Correlation Matrix: </a:t>
            </a:r>
          </a:p>
        </p:txBody>
      </p:sp>
      <p:sp>
        <p:nvSpPr>
          <p:cNvPr id="3" name="Content Placeholder 2">
            <a:extLst>
              <a:ext uri="{FF2B5EF4-FFF2-40B4-BE49-F238E27FC236}">
                <a16:creationId xmlns:a16="http://schemas.microsoft.com/office/drawing/2014/main" id="{6F1E9918-2ED4-A4D2-9534-868B99C58A34}"/>
              </a:ext>
            </a:extLst>
          </p:cNvPr>
          <p:cNvSpPr>
            <a:spLocks noGrp="1"/>
          </p:cNvSpPr>
          <p:nvPr>
            <p:ph idx="1"/>
          </p:nvPr>
        </p:nvSpPr>
        <p:spPr>
          <a:xfrm>
            <a:off x="0" y="1061210"/>
            <a:ext cx="6095999" cy="5676508"/>
          </a:xfrm>
        </p:spPr>
        <p:txBody>
          <a:bodyPr anchor="t">
            <a:normAutofit/>
          </a:bodyPr>
          <a:lstStyle/>
          <a:p>
            <a:r>
              <a:rPr lang="en-US" sz="1700"/>
              <a:t>The correlation matrix in machine learning </a:t>
            </a:r>
            <a:r>
              <a:rPr lang="en-US" sz="1700" dirty="0"/>
              <a:t>Algorithm that </a:t>
            </a:r>
            <a:r>
              <a:rPr lang="en-US" sz="1700"/>
              <a:t>is used for feature selection. </a:t>
            </a:r>
            <a:r>
              <a:rPr lang="en-US" sz="1700" dirty="0"/>
              <a:t>And </a:t>
            </a:r>
            <a:r>
              <a:rPr lang="en-US" sz="1700"/>
              <a:t>It </a:t>
            </a:r>
            <a:r>
              <a:rPr lang="en-US" sz="1700" dirty="0"/>
              <a:t>is representing </a:t>
            </a:r>
            <a:r>
              <a:rPr lang="en-US" sz="1700"/>
              <a:t>dependency between various attributes</a:t>
            </a:r>
            <a:r>
              <a:rPr lang="en-US" sz="1700" dirty="0"/>
              <a:t> dataset</a:t>
            </a:r>
            <a:r>
              <a:rPr lang="en-US" sz="1700"/>
              <a:t>. Selection of attributes</a:t>
            </a:r>
            <a:r>
              <a:rPr lang="en-US" sz="1700" dirty="0"/>
              <a:t> dataset</a:t>
            </a:r>
            <a:r>
              <a:rPr lang="en-US" sz="1700"/>
              <a:t>: </a:t>
            </a:r>
            <a:r>
              <a:rPr lang="en-US" sz="1700" dirty="0"/>
              <a:t>The Dataset of </a:t>
            </a:r>
            <a:r>
              <a:rPr lang="en-US" sz="1700"/>
              <a:t>Attribute or Feature selection includes the selection of appropriate attributes for the prediction system. This is used to increase the efficiency of the system. </a:t>
            </a:r>
            <a:r>
              <a:rPr lang="en-US" sz="1700" dirty="0"/>
              <a:t>The </a:t>
            </a:r>
            <a:r>
              <a:rPr lang="en-US" sz="1700"/>
              <a:t>Various attributes of the </a:t>
            </a:r>
            <a:r>
              <a:rPr lang="en-US" sz="1700" dirty="0"/>
              <a:t>patients </a:t>
            </a:r>
            <a:r>
              <a:rPr lang="en-US" sz="1700"/>
              <a:t>like </a:t>
            </a:r>
            <a:r>
              <a:rPr lang="en-US" sz="1700" dirty="0" err="1"/>
              <a:t>sex,age</a:t>
            </a:r>
            <a:r>
              <a:rPr lang="en-US" sz="1700"/>
              <a:t>, chest pain type, fasting blood pressure, serum cholesterol, </a:t>
            </a:r>
            <a:r>
              <a:rPr lang="en-US" sz="1700" dirty="0" err="1"/>
              <a:t>fbs,slope,</a:t>
            </a:r>
            <a:r>
              <a:rPr lang="en-US" sz="1700" err="1"/>
              <a:t>exang</a:t>
            </a:r>
            <a:r>
              <a:rPr lang="en-US" sz="1700"/>
              <a:t> </a:t>
            </a:r>
            <a:r>
              <a:rPr lang="en-US" sz="1700" dirty="0"/>
              <a:t>etc.</a:t>
            </a:r>
            <a:r>
              <a:rPr lang="en-US" sz="1700"/>
              <a:t> are selected for the prediction. The Correlation matrix </a:t>
            </a:r>
            <a:r>
              <a:rPr lang="en-US" sz="1700" dirty="0"/>
              <a:t>are </a:t>
            </a:r>
            <a:r>
              <a:rPr lang="en-US" sz="1700"/>
              <a:t>used for attribute selection for this model</a:t>
            </a:r>
            <a:r>
              <a:rPr lang="en-US" sz="1700" dirty="0"/>
              <a:t> System</a:t>
            </a:r>
            <a:r>
              <a:rPr lang="en-US" sz="1700"/>
              <a:t>.</a:t>
            </a:r>
          </a:p>
          <a:p>
            <a:endParaRPr lang="en-US" sz="1700"/>
          </a:p>
        </p:txBody>
      </p:sp>
      <p:pic>
        <p:nvPicPr>
          <p:cNvPr id="5" name="Picture 4" descr="A colorful squares with numbers&#10;&#10;Description automatically generated with medium confidence">
            <a:extLst>
              <a:ext uri="{FF2B5EF4-FFF2-40B4-BE49-F238E27FC236}">
                <a16:creationId xmlns:a16="http://schemas.microsoft.com/office/drawing/2014/main" id="{5CC779E3-CB6E-17D4-59E6-8870DB98C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5250"/>
            <a:ext cx="6095999" cy="6457950"/>
          </a:xfrm>
          <a:prstGeom prst="rect">
            <a:avLst/>
          </a:prstGeom>
        </p:spPr>
      </p:pic>
      <p:grpSp>
        <p:nvGrpSpPr>
          <p:cNvPr id="10" name="Group 9">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58559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5DED0-C876-2709-81DD-17E629F310C7}"/>
              </a:ext>
            </a:extLst>
          </p:cNvPr>
          <p:cNvSpPr>
            <a:spLocks noGrp="1"/>
          </p:cNvSpPr>
          <p:nvPr>
            <p:ph type="title"/>
          </p:nvPr>
        </p:nvSpPr>
        <p:spPr>
          <a:xfrm>
            <a:off x="0" y="1"/>
            <a:ext cx="11353800" cy="905932"/>
          </a:xfrm>
        </p:spPr>
        <p:txBody>
          <a:bodyPr>
            <a:normAutofit/>
          </a:bodyPr>
          <a:lstStyle/>
          <a:p>
            <a:r>
              <a:rPr lang="en-US">
                <a:solidFill>
                  <a:schemeClr val="accent1"/>
                </a:solidFill>
              </a:rPr>
              <a:t>3) Precision:</a:t>
            </a:r>
          </a:p>
        </p:txBody>
      </p:sp>
      <p:sp>
        <p:nvSpPr>
          <p:cNvPr id="3" name="Content Placeholder 2">
            <a:extLst>
              <a:ext uri="{FF2B5EF4-FFF2-40B4-BE49-F238E27FC236}">
                <a16:creationId xmlns:a16="http://schemas.microsoft.com/office/drawing/2014/main" id="{63025BBF-7449-97D2-DAAF-BB56626E6ABB}"/>
              </a:ext>
            </a:extLst>
          </p:cNvPr>
          <p:cNvSpPr>
            <a:spLocks noGrp="1"/>
          </p:cNvSpPr>
          <p:nvPr>
            <p:ph idx="1"/>
          </p:nvPr>
        </p:nvSpPr>
        <p:spPr>
          <a:xfrm>
            <a:off x="0" y="982133"/>
            <a:ext cx="12192000" cy="5875866"/>
          </a:xfrm>
        </p:spPr>
        <p:txBody>
          <a:bodyPr>
            <a:normAutofit fontScale="85000" lnSpcReduction="20000"/>
          </a:bodyPr>
          <a:lstStyle/>
          <a:p>
            <a:pPr marL="0" indent="0">
              <a:buNone/>
            </a:pPr>
            <a:r>
              <a:rPr lang="en-US"/>
              <a:t>• It is the ratio of correct positive results to the total number of positive results </a:t>
            </a:r>
            <a:r>
              <a:rPr lang="en-US" dirty="0"/>
              <a:t>are </a:t>
            </a:r>
            <a:r>
              <a:rPr lang="en-US"/>
              <a:t>predicted by the </a:t>
            </a:r>
            <a:r>
              <a:rPr lang="en-US" dirty="0"/>
              <a:t>Predication </a:t>
            </a:r>
            <a:r>
              <a:rPr lang="en-US"/>
              <a:t>system. </a:t>
            </a:r>
          </a:p>
          <a:p>
            <a:pPr marL="0" indent="0">
              <a:buNone/>
            </a:pPr>
            <a:r>
              <a:rPr lang="en-US"/>
              <a:t>• 𝑃𝑟𝑒𝑐𝑖𝑠𝑖𝑜𝑛 = 𝑇𝑃/(𝑇𝑃 + 𝐹𝑃) </a:t>
            </a:r>
          </a:p>
          <a:p>
            <a:pPr marL="0" indent="0">
              <a:buNone/>
            </a:pPr>
            <a:r>
              <a:rPr lang="en-US"/>
              <a:t>• It is expressed as:</a:t>
            </a:r>
          </a:p>
          <a:p>
            <a:pPr marL="0" indent="0">
              <a:buNone/>
            </a:pPr>
            <a:endParaRPr lang="en-US"/>
          </a:p>
          <a:p>
            <a:pPr marL="0" indent="0">
              <a:buNone/>
            </a:pPr>
            <a:r>
              <a:rPr lang="en-US">
                <a:solidFill>
                  <a:schemeClr val="accent1"/>
                </a:solidFill>
              </a:rPr>
              <a:t>• 4) Recall- </a:t>
            </a:r>
          </a:p>
          <a:p>
            <a:pPr marL="0" indent="0">
              <a:buNone/>
            </a:pPr>
            <a:r>
              <a:rPr lang="en-US"/>
              <a:t> It is </a:t>
            </a:r>
            <a:r>
              <a:rPr lang="en-US" dirty="0"/>
              <a:t>using </a:t>
            </a:r>
            <a:r>
              <a:rPr lang="en-US"/>
              <a:t>the ratio of correct positive results </a:t>
            </a:r>
            <a:r>
              <a:rPr lang="en-US" dirty="0"/>
              <a:t> </a:t>
            </a:r>
            <a:r>
              <a:rPr lang="en-US"/>
              <a:t>to the total number of positive results </a:t>
            </a:r>
            <a:r>
              <a:rPr lang="en-US" dirty="0"/>
              <a:t>are </a:t>
            </a:r>
            <a:r>
              <a:rPr lang="en-US"/>
              <a:t>predicted by the </a:t>
            </a:r>
            <a:r>
              <a:rPr lang="en-US" dirty="0"/>
              <a:t> Predication </a:t>
            </a:r>
            <a:r>
              <a:rPr lang="en-US"/>
              <a:t>system. </a:t>
            </a:r>
          </a:p>
          <a:p>
            <a:pPr marL="0" indent="0">
              <a:buNone/>
            </a:pPr>
            <a:r>
              <a:rPr lang="en-US"/>
              <a:t>• 𝑅𝑒𝑐𝑎𝑙𝑙 = 𝑇𝑃/(𝑇𝑃 + 𝐹𝑁)</a:t>
            </a:r>
          </a:p>
          <a:p>
            <a:pPr marL="0" indent="0">
              <a:buNone/>
            </a:pPr>
            <a:endParaRPr lang="en-US"/>
          </a:p>
          <a:p>
            <a:pPr marL="0" indent="0">
              <a:buNone/>
            </a:pPr>
            <a:r>
              <a:rPr lang="en-US">
                <a:solidFill>
                  <a:schemeClr val="accent1"/>
                </a:solidFill>
              </a:rPr>
              <a:t>• 5) F1 score-:</a:t>
            </a:r>
          </a:p>
          <a:p>
            <a:pPr marL="0" indent="0">
              <a:buNone/>
            </a:pPr>
            <a:r>
              <a:rPr lang="en-US"/>
              <a:t> This metric </a:t>
            </a:r>
            <a:r>
              <a:rPr lang="en-US" dirty="0"/>
              <a:t>is  taken </a:t>
            </a:r>
            <a:r>
              <a:rPr lang="en-US"/>
              <a:t>into </a:t>
            </a:r>
            <a:r>
              <a:rPr lang="en-US" dirty="0"/>
              <a:t>a </a:t>
            </a:r>
            <a:r>
              <a:rPr lang="en-US"/>
              <a:t>recall and precision </a:t>
            </a:r>
            <a:r>
              <a:rPr lang="en-US" dirty="0"/>
              <a:t> model </a:t>
            </a:r>
            <a:r>
              <a:rPr lang="en-US"/>
              <a:t>and is calculated as below</a:t>
            </a:r>
          </a:p>
          <a:p>
            <a:pPr marL="0" indent="0">
              <a:buNone/>
            </a:pPr>
            <a:r>
              <a:rPr lang="en-US"/>
              <a:t> It </a:t>
            </a:r>
            <a:r>
              <a:rPr lang="en-US" dirty="0"/>
              <a:t>has been in </a:t>
            </a:r>
            <a:r>
              <a:rPr lang="en-US"/>
              <a:t>the Precision </a:t>
            </a:r>
            <a:r>
              <a:rPr lang="en-US" dirty="0"/>
              <a:t>of a </a:t>
            </a:r>
            <a:r>
              <a:rPr lang="en-US"/>
              <a:t>and Recall. It </a:t>
            </a:r>
            <a:r>
              <a:rPr lang="en-US" dirty="0"/>
              <a:t>is measuring </a:t>
            </a:r>
            <a:r>
              <a:rPr lang="en-US"/>
              <a:t>the test accuracy</a:t>
            </a:r>
            <a:r>
              <a:rPr lang="en-US" dirty="0"/>
              <a:t> of Results</a:t>
            </a:r>
            <a:r>
              <a:rPr lang="en-US"/>
              <a:t>. </a:t>
            </a:r>
            <a:r>
              <a:rPr lang="en-US" dirty="0"/>
              <a:t>And </a:t>
            </a:r>
            <a:r>
              <a:rPr lang="en-US"/>
              <a:t>The range of this </a:t>
            </a:r>
            <a:r>
              <a:rPr lang="en-US" dirty="0"/>
              <a:t>metrics between </a:t>
            </a:r>
            <a:r>
              <a:rPr lang="en-US"/>
              <a:t>0 to 1.</a:t>
            </a:r>
          </a:p>
          <a:p>
            <a:pPr marL="0" indent="0">
              <a:buNone/>
            </a:pPr>
            <a:r>
              <a:rPr lang="en-US"/>
              <a:t>𝐹1 𝑠𝑐𝑜𝑟𝑒 = 2 ∗ (𝑃𝑟𝑒𝑐𝑖𝑠𝑖𝑜𝑛 ∗ 𝑅𝑒𝑐𝑎𝑙𝑙)/(𝑃𝑟𝑒𝑐𝑖𝑠𝑖𝑜𝑛</a:t>
            </a:r>
            <a:r>
              <a:rPr lang="en-US" dirty="0"/>
              <a:t>-</a:t>
            </a:r>
            <a:r>
              <a:rPr lang="en-US"/>
              <a:t> + 𝑅𝑒𝑐𝑎𝑙𝑙)</a:t>
            </a:r>
          </a:p>
          <a:p>
            <a:pPr marL="0" indent="0">
              <a:buNone/>
            </a:pPr>
            <a:endParaRPr lang="en-US"/>
          </a:p>
          <a:p>
            <a:pPr marL="0" indent="0">
              <a:buNone/>
            </a:pPr>
            <a:endParaRPr lang="en-US">
              <a:solidFill>
                <a:srgbClr val="FF0000"/>
              </a:solidFill>
            </a:endParaRPr>
          </a:p>
        </p:txBody>
      </p:sp>
    </p:spTree>
    <p:extLst>
      <p:ext uri="{BB962C8B-B14F-4D97-AF65-F5344CB8AC3E}">
        <p14:creationId xmlns:p14="http://schemas.microsoft.com/office/powerpoint/2010/main" val="28119353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977E0-73B2-51A0-EEC9-D69ECEA14C1D}"/>
              </a:ext>
            </a:extLst>
          </p:cNvPr>
          <p:cNvSpPr>
            <a:spLocks noGrp="1"/>
          </p:cNvSpPr>
          <p:nvPr>
            <p:ph type="title"/>
          </p:nvPr>
        </p:nvSpPr>
        <p:spPr>
          <a:xfrm>
            <a:off x="33866" y="88900"/>
            <a:ext cx="12124267" cy="1121833"/>
          </a:xfrm>
        </p:spPr>
        <p:txBody>
          <a:bodyPr>
            <a:normAutofit fontScale="90000"/>
          </a:bodyPr>
          <a:lstStyle/>
          <a:p>
            <a:br>
              <a:rPr lang="en-US" b="1" i="0">
                <a:solidFill>
                  <a:srgbClr val="273239"/>
                </a:solidFill>
                <a:effectLst/>
                <a:latin typeface="Nunito" pitchFamily="2" charset="0"/>
              </a:rPr>
            </a:br>
            <a:r>
              <a:rPr lang="en-US" b="1" i="0">
                <a:solidFill>
                  <a:schemeClr val="accent1"/>
                </a:solidFill>
                <a:effectLst/>
                <a:latin typeface="Nunito" pitchFamily="2" charset="0"/>
              </a:rPr>
              <a:t>Example Of Confusion Matrix For Measure Accuracy (Performance Analysis):</a:t>
            </a:r>
            <a:br>
              <a:rPr lang="en-US" b="1" i="0">
                <a:solidFill>
                  <a:srgbClr val="FF0000"/>
                </a:solidFill>
                <a:effectLst/>
                <a:latin typeface="Nunito" pitchFamily="2" charset="0"/>
              </a:rPr>
            </a:br>
            <a:endParaRPr lang="en-US">
              <a:solidFill>
                <a:srgbClr val="FF0000"/>
              </a:solidFill>
            </a:endParaRPr>
          </a:p>
        </p:txBody>
      </p:sp>
      <p:sp>
        <p:nvSpPr>
          <p:cNvPr id="3" name="Content Placeholder 2">
            <a:extLst>
              <a:ext uri="{FF2B5EF4-FFF2-40B4-BE49-F238E27FC236}">
                <a16:creationId xmlns:a16="http://schemas.microsoft.com/office/drawing/2014/main" id="{A5E29FFF-9CF9-5628-2501-3D39D3B91161}"/>
              </a:ext>
            </a:extLst>
          </p:cNvPr>
          <p:cNvSpPr>
            <a:spLocks noGrp="1"/>
          </p:cNvSpPr>
          <p:nvPr>
            <p:ph idx="1"/>
          </p:nvPr>
        </p:nvSpPr>
        <p:spPr>
          <a:xfrm>
            <a:off x="67733" y="1329267"/>
            <a:ext cx="12124267" cy="5528734"/>
          </a:xfrm>
        </p:spPr>
        <p:txBody>
          <a:bodyPr/>
          <a:lstStyle/>
          <a:p>
            <a:r>
              <a:rPr lang="en-US" b="0" i="0">
                <a:solidFill>
                  <a:srgbClr val="273239"/>
                </a:solidFill>
                <a:effectLst/>
                <a:latin typeface="Nunito" pitchFamily="2" charset="0"/>
              </a:rPr>
              <a:t>A 2X2 Confusion matrix is shown below for the image recognition having a Heart Patient image or Not Heart Patient image.</a:t>
            </a:r>
          </a:p>
          <a:p>
            <a:pPr marL="0" indent="0">
              <a:buNone/>
            </a:pPr>
            <a:endParaRPr lang="en-US" b="0" i="0">
              <a:solidFill>
                <a:srgbClr val="273239"/>
              </a:solidFill>
              <a:effectLst/>
              <a:latin typeface="Nunito" pitchFamily="2" charset="0"/>
            </a:endParaRPr>
          </a:p>
          <a:p>
            <a:endParaRPr lang="en-US"/>
          </a:p>
        </p:txBody>
      </p:sp>
      <p:graphicFrame>
        <p:nvGraphicFramePr>
          <p:cNvPr id="8" name="Table 7">
            <a:extLst>
              <a:ext uri="{FF2B5EF4-FFF2-40B4-BE49-F238E27FC236}">
                <a16:creationId xmlns:a16="http://schemas.microsoft.com/office/drawing/2014/main" id="{A78CD03D-76D3-0ADA-3EDF-E5141D8EE633}"/>
              </a:ext>
            </a:extLst>
          </p:cNvPr>
          <p:cNvGraphicFramePr>
            <a:graphicFrameLocks noGrp="1"/>
          </p:cNvGraphicFramePr>
          <p:nvPr>
            <p:extLst>
              <p:ext uri="{D42A27DB-BD31-4B8C-83A1-F6EECF244321}">
                <p14:modId xmlns:p14="http://schemas.microsoft.com/office/powerpoint/2010/main" val="481866182"/>
              </p:ext>
            </p:extLst>
          </p:nvPr>
        </p:nvGraphicFramePr>
        <p:xfrm>
          <a:off x="67733" y="2150533"/>
          <a:ext cx="11861803" cy="2387600"/>
        </p:xfrm>
        <a:graphic>
          <a:graphicData uri="http://schemas.openxmlformats.org/drawingml/2006/table">
            <a:tbl>
              <a:tblPr firstRow="1" bandRow="1">
                <a:tableStyleId>{5C22544A-7EE6-4342-B048-85BDC9FD1C3A}</a:tableStyleId>
              </a:tblPr>
              <a:tblGrid>
                <a:gridCol w="1080289">
                  <a:extLst>
                    <a:ext uri="{9D8B030D-6E8A-4147-A177-3AD203B41FA5}">
                      <a16:colId xmlns:a16="http://schemas.microsoft.com/office/drawing/2014/main" val="3014195983"/>
                    </a:ext>
                  </a:extLst>
                </a:gridCol>
                <a:gridCol w="1080289">
                  <a:extLst>
                    <a:ext uri="{9D8B030D-6E8A-4147-A177-3AD203B41FA5}">
                      <a16:colId xmlns:a16="http://schemas.microsoft.com/office/drawing/2014/main" val="3098578476"/>
                    </a:ext>
                  </a:extLst>
                </a:gridCol>
                <a:gridCol w="1080289">
                  <a:extLst>
                    <a:ext uri="{9D8B030D-6E8A-4147-A177-3AD203B41FA5}">
                      <a16:colId xmlns:a16="http://schemas.microsoft.com/office/drawing/2014/main" val="1666245473"/>
                    </a:ext>
                  </a:extLst>
                </a:gridCol>
                <a:gridCol w="1080289">
                  <a:extLst>
                    <a:ext uri="{9D8B030D-6E8A-4147-A177-3AD203B41FA5}">
                      <a16:colId xmlns:a16="http://schemas.microsoft.com/office/drawing/2014/main" val="3138799452"/>
                    </a:ext>
                  </a:extLst>
                </a:gridCol>
                <a:gridCol w="1080289">
                  <a:extLst>
                    <a:ext uri="{9D8B030D-6E8A-4147-A177-3AD203B41FA5}">
                      <a16:colId xmlns:a16="http://schemas.microsoft.com/office/drawing/2014/main" val="3109735172"/>
                    </a:ext>
                  </a:extLst>
                </a:gridCol>
                <a:gridCol w="1085146">
                  <a:extLst>
                    <a:ext uri="{9D8B030D-6E8A-4147-A177-3AD203B41FA5}">
                      <a16:colId xmlns:a16="http://schemas.microsoft.com/office/drawing/2014/main" val="3001197327"/>
                    </a:ext>
                  </a:extLst>
                </a:gridCol>
                <a:gridCol w="1075430">
                  <a:extLst>
                    <a:ext uri="{9D8B030D-6E8A-4147-A177-3AD203B41FA5}">
                      <a16:colId xmlns:a16="http://schemas.microsoft.com/office/drawing/2014/main" val="106349706"/>
                    </a:ext>
                  </a:extLst>
                </a:gridCol>
                <a:gridCol w="1080289">
                  <a:extLst>
                    <a:ext uri="{9D8B030D-6E8A-4147-A177-3AD203B41FA5}">
                      <a16:colId xmlns:a16="http://schemas.microsoft.com/office/drawing/2014/main" val="448215650"/>
                    </a:ext>
                  </a:extLst>
                </a:gridCol>
                <a:gridCol w="1080289">
                  <a:extLst>
                    <a:ext uri="{9D8B030D-6E8A-4147-A177-3AD203B41FA5}">
                      <a16:colId xmlns:a16="http://schemas.microsoft.com/office/drawing/2014/main" val="289393361"/>
                    </a:ext>
                  </a:extLst>
                </a:gridCol>
                <a:gridCol w="1080289">
                  <a:extLst>
                    <a:ext uri="{9D8B030D-6E8A-4147-A177-3AD203B41FA5}">
                      <a16:colId xmlns:a16="http://schemas.microsoft.com/office/drawing/2014/main" val="1090005372"/>
                    </a:ext>
                  </a:extLst>
                </a:gridCol>
                <a:gridCol w="1058915">
                  <a:extLst>
                    <a:ext uri="{9D8B030D-6E8A-4147-A177-3AD203B41FA5}">
                      <a16:colId xmlns:a16="http://schemas.microsoft.com/office/drawing/2014/main" val="1763316548"/>
                    </a:ext>
                  </a:extLst>
                </a:gridCol>
              </a:tblGrid>
              <a:tr h="501556">
                <a:tc>
                  <a:txBody>
                    <a:bodyPr/>
                    <a:lstStyle/>
                    <a:p>
                      <a:r>
                        <a:rPr lang="en-US"/>
                        <a:t>INDEX</a:t>
                      </a:r>
                    </a:p>
                  </a:txBody>
                  <a:tcPr/>
                </a:tc>
                <a:tc>
                  <a:txBody>
                    <a:bodyPr/>
                    <a:lstStyle/>
                    <a:p>
                      <a:r>
                        <a:rPr lang="en-US"/>
                        <a:t>1</a:t>
                      </a:r>
                    </a:p>
                  </a:txBody>
                  <a:tcPr/>
                </a:tc>
                <a:tc>
                  <a:txBody>
                    <a:bodyPr/>
                    <a:lstStyle/>
                    <a:p>
                      <a:r>
                        <a:rPr lang="en-US"/>
                        <a:t>2</a:t>
                      </a:r>
                    </a:p>
                  </a:txBody>
                  <a:tcPr/>
                </a:tc>
                <a:tc>
                  <a:txBody>
                    <a:bodyPr/>
                    <a:lstStyle/>
                    <a:p>
                      <a:r>
                        <a:rPr lang="en-US"/>
                        <a:t>3</a:t>
                      </a:r>
                    </a:p>
                  </a:txBody>
                  <a:tcPr/>
                </a:tc>
                <a:tc>
                  <a:txBody>
                    <a:bodyPr/>
                    <a:lstStyle/>
                    <a:p>
                      <a:r>
                        <a:rPr lang="en-US"/>
                        <a:t>4</a:t>
                      </a:r>
                    </a:p>
                  </a:txBody>
                  <a:tcPr/>
                </a:tc>
                <a:tc>
                  <a:txBody>
                    <a:bodyPr/>
                    <a:lstStyle/>
                    <a:p>
                      <a:r>
                        <a:rPr lang="en-US"/>
                        <a:t>5</a:t>
                      </a:r>
                    </a:p>
                  </a:txBody>
                  <a:tcPr/>
                </a:tc>
                <a:tc>
                  <a:txBody>
                    <a:bodyPr/>
                    <a:lstStyle/>
                    <a:p>
                      <a:r>
                        <a:rPr lang="en-US"/>
                        <a:t>6</a:t>
                      </a:r>
                    </a:p>
                  </a:txBody>
                  <a:tcPr/>
                </a:tc>
                <a:tc>
                  <a:txBody>
                    <a:bodyPr/>
                    <a:lstStyle/>
                    <a:p>
                      <a:r>
                        <a:rPr lang="en-US"/>
                        <a:t>7</a:t>
                      </a:r>
                    </a:p>
                  </a:txBody>
                  <a:tcPr/>
                </a:tc>
                <a:tc>
                  <a:txBody>
                    <a:bodyPr/>
                    <a:lstStyle/>
                    <a:p>
                      <a:r>
                        <a:rPr lang="en-US"/>
                        <a:t>8</a:t>
                      </a:r>
                    </a:p>
                  </a:txBody>
                  <a:tcPr/>
                </a:tc>
                <a:tc>
                  <a:txBody>
                    <a:bodyPr/>
                    <a:lstStyle/>
                    <a:p>
                      <a:r>
                        <a:rPr lang="en-US"/>
                        <a:t>9</a:t>
                      </a:r>
                    </a:p>
                  </a:txBody>
                  <a:tcPr/>
                </a:tc>
                <a:tc>
                  <a:txBody>
                    <a:bodyPr/>
                    <a:lstStyle/>
                    <a:p>
                      <a:r>
                        <a:rPr lang="en-US"/>
                        <a:t>10</a:t>
                      </a:r>
                    </a:p>
                  </a:txBody>
                  <a:tcPr/>
                </a:tc>
                <a:extLst>
                  <a:ext uri="{0D108BD9-81ED-4DB2-BD59-A6C34878D82A}">
                    <a16:rowId xmlns:a16="http://schemas.microsoft.com/office/drawing/2014/main" val="179874723"/>
                  </a:ext>
                </a:extLst>
              </a:tr>
              <a:tr h="692244">
                <a:tc>
                  <a:txBody>
                    <a:bodyPr/>
                    <a:lstStyle/>
                    <a:p>
                      <a:r>
                        <a:rPr lang="en-US"/>
                        <a:t>Actual</a:t>
                      </a:r>
                    </a:p>
                  </a:txBody>
                  <a:tcPr/>
                </a:tc>
                <a:tc>
                  <a:txBody>
                    <a:bodyPr/>
                    <a:lstStyle/>
                    <a:p>
                      <a:r>
                        <a:rPr lang="en-US"/>
                        <a:t>Patient</a:t>
                      </a:r>
                    </a:p>
                  </a:txBody>
                  <a:tcPr/>
                </a:tc>
                <a:tc>
                  <a:txBody>
                    <a:bodyPr/>
                    <a:lstStyle/>
                    <a:p>
                      <a:r>
                        <a:rPr lang="en-US"/>
                        <a:t>Patient</a:t>
                      </a:r>
                    </a:p>
                  </a:txBody>
                  <a:tcPr/>
                </a:tc>
                <a:tc>
                  <a:txBody>
                    <a:bodyPr/>
                    <a:lstStyle/>
                    <a:p>
                      <a:r>
                        <a:rPr lang="en-US"/>
                        <a:t>Patient</a:t>
                      </a:r>
                    </a:p>
                  </a:txBody>
                  <a:tcPr/>
                </a:tc>
                <a:tc>
                  <a:txBody>
                    <a:bodyPr/>
                    <a:lstStyle/>
                    <a:p>
                      <a:r>
                        <a:rPr lang="en-US"/>
                        <a:t>Not Patient</a:t>
                      </a:r>
                    </a:p>
                  </a:txBody>
                  <a:tcPr/>
                </a:tc>
                <a:tc>
                  <a:txBody>
                    <a:bodyPr/>
                    <a:lstStyle/>
                    <a:p>
                      <a:r>
                        <a:rPr lang="en-US"/>
                        <a:t>Patient</a:t>
                      </a:r>
                    </a:p>
                  </a:txBody>
                  <a:tcPr/>
                </a:tc>
                <a:tc>
                  <a:txBody>
                    <a:bodyPr/>
                    <a:lstStyle/>
                    <a:p>
                      <a:r>
                        <a:rPr lang="en-US"/>
                        <a:t>Not Patient</a:t>
                      </a:r>
                    </a:p>
                  </a:txBody>
                  <a:tcPr/>
                </a:tc>
                <a:tc>
                  <a:txBody>
                    <a:bodyPr/>
                    <a:lstStyle/>
                    <a:p>
                      <a:r>
                        <a:rPr lang="en-US"/>
                        <a:t>Patient</a:t>
                      </a:r>
                    </a:p>
                  </a:txBody>
                  <a:tcPr/>
                </a:tc>
                <a:tc>
                  <a:txBody>
                    <a:bodyPr/>
                    <a:lstStyle/>
                    <a:p>
                      <a:r>
                        <a:rPr lang="en-US"/>
                        <a:t>Patient</a:t>
                      </a:r>
                    </a:p>
                  </a:txBody>
                  <a:tcPr/>
                </a:tc>
                <a:tc>
                  <a:txBody>
                    <a:bodyPr/>
                    <a:lstStyle/>
                    <a:p>
                      <a:r>
                        <a:rPr lang="en-US"/>
                        <a:t>Not Patient</a:t>
                      </a:r>
                    </a:p>
                  </a:txBody>
                  <a:tcPr/>
                </a:tc>
                <a:tc>
                  <a:txBody>
                    <a:bodyPr/>
                    <a:lstStyle/>
                    <a:p>
                      <a:r>
                        <a:rPr lang="en-US"/>
                        <a:t>Not Patient</a:t>
                      </a:r>
                    </a:p>
                  </a:txBody>
                  <a:tcPr/>
                </a:tc>
                <a:extLst>
                  <a:ext uri="{0D108BD9-81ED-4DB2-BD59-A6C34878D82A}">
                    <a16:rowId xmlns:a16="http://schemas.microsoft.com/office/drawing/2014/main" val="2058527709"/>
                  </a:ext>
                </a:extLst>
              </a:tr>
              <a:tr h="692244">
                <a:tc>
                  <a:txBody>
                    <a:bodyPr/>
                    <a:lstStyle/>
                    <a:p>
                      <a:r>
                        <a:rPr lang="en-US"/>
                        <a:t>Predicted</a:t>
                      </a:r>
                    </a:p>
                  </a:txBody>
                  <a:tcPr/>
                </a:tc>
                <a:tc>
                  <a:txBody>
                    <a:bodyPr/>
                    <a:lstStyle/>
                    <a:p>
                      <a:r>
                        <a:rPr lang="en-US"/>
                        <a:t>Patient</a:t>
                      </a:r>
                    </a:p>
                  </a:txBody>
                  <a:tcPr/>
                </a:tc>
                <a:tc>
                  <a:txBody>
                    <a:bodyPr/>
                    <a:lstStyle/>
                    <a:p>
                      <a:r>
                        <a:rPr lang="en-US"/>
                        <a:t>Not Patient</a:t>
                      </a:r>
                    </a:p>
                  </a:txBody>
                  <a:tcPr/>
                </a:tc>
                <a:tc>
                  <a:txBody>
                    <a:bodyPr/>
                    <a:lstStyle/>
                    <a:p>
                      <a:r>
                        <a:rPr lang="en-US"/>
                        <a:t>Patient</a:t>
                      </a:r>
                    </a:p>
                  </a:txBody>
                  <a:tcPr/>
                </a:tc>
                <a:tc>
                  <a:txBody>
                    <a:bodyPr/>
                    <a:lstStyle/>
                    <a:p>
                      <a:r>
                        <a:rPr lang="en-US"/>
                        <a:t>Not Patient</a:t>
                      </a:r>
                    </a:p>
                  </a:txBody>
                  <a:tcPr/>
                </a:tc>
                <a:tc>
                  <a:txBody>
                    <a:bodyPr/>
                    <a:lstStyle/>
                    <a:p>
                      <a:r>
                        <a:rPr lang="en-US"/>
                        <a:t>Patient</a:t>
                      </a:r>
                    </a:p>
                  </a:txBody>
                  <a:tcPr/>
                </a:tc>
                <a:tc>
                  <a:txBody>
                    <a:bodyPr/>
                    <a:lstStyle/>
                    <a:p>
                      <a:r>
                        <a:rPr lang="en-US"/>
                        <a:t>Patient</a:t>
                      </a:r>
                    </a:p>
                  </a:txBody>
                  <a:tcPr/>
                </a:tc>
                <a:tc>
                  <a:txBody>
                    <a:bodyPr/>
                    <a:lstStyle/>
                    <a:p>
                      <a:r>
                        <a:rPr lang="en-US"/>
                        <a:t>Patient</a:t>
                      </a:r>
                    </a:p>
                  </a:txBody>
                  <a:tcPr/>
                </a:tc>
                <a:tc>
                  <a:txBody>
                    <a:bodyPr/>
                    <a:lstStyle/>
                    <a:p>
                      <a:r>
                        <a:rPr lang="en-US"/>
                        <a:t>Patient</a:t>
                      </a:r>
                    </a:p>
                  </a:txBody>
                  <a:tcPr/>
                </a:tc>
                <a:tc>
                  <a:txBody>
                    <a:bodyPr/>
                    <a:lstStyle/>
                    <a:p>
                      <a:r>
                        <a:rPr lang="en-US"/>
                        <a:t>Not Patient</a:t>
                      </a:r>
                    </a:p>
                  </a:txBody>
                  <a:tcPr/>
                </a:tc>
                <a:tc>
                  <a:txBody>
                    <a:bodyPr/>
                    <a:lstStyle/>
                    <a:p>
                      <a:r>
                        <a:rPr lang="en-US"/>
                        <a:t>Not Patient</a:t>
                      </a:r>
                    </a:p>
                  </a:txBody>
                  <a:tcPr/>
                </a:tc>
                <a:extLst>
                  <a:ext uri="{0D108BD9-81ED-4DB2-BD59-A6C34878D82A}">
                    <a16:rowId xmlns:a16="http://schemas.microsoft.com/office/drawing/2014/main" val="3297945227"/>
                  </a:ext>
                </a:extLst>
              </a:tr>
              <a:tr h="501556">
                <a:tc>
                  <a:txBody>
                    <a:bodyPr/>
                    <a:lstStyle/>
                    <a:p>
                      <a:r>
                        <a:rPr lang="en-US"/>
                        <a:t>Result</a:t>
                      </a:r>
                    </a:p>
                  </a:txBody>
                  <a:tcPr/>
                </a:tc>
                <a:tc>
                  <a:txBody>
                    <a:bodyPr/>
                    <a:lstStyle/>
                    <a:p>
                      <a:r>
                        <a:rPr lang="en-US"/>
                        <a:t>TP</a:t>
                      </a:r>
                    </a:p>
                  </a:txBody>
                  <a:tcPr/>
                </a:tc>
                <a:tc>
                  <a:txBody>
                    <a:bodyPr/>
                    <a:lstStyle/>
                    <a:p>
                      <a:r>
                        <a:rPr lang="en-US"/>
                        <a:t>FN</a:t>
                      </a:r>
                    </a:p>
                  </a:txBody>
                  <a:tcPr/>
                </a:tc>
                <a:tc>
                  <a:txBody>
                    <a:bodyPr/>
                    <a:lstStyle/>
                    <a:p>
                      <a:r>
                        <a:rPr lang="en-US"/>
                        <a:t>TP</a:t>
                      </a:r>
                    </a:p>
                  </a:txBody>
                  <a:tcPr/>
                </a:tc>
                <a:tc>
                  <a:txBody>
                    <a:bodyPr/>
                    <a:lstStyle/>
                    <a:p>
                      <a:r>
                        <a:rPr lang="en-US"/>
                        <a:t>TN</a:t>
                      </a:r>
                    </a:p>
                  </a:txBody>
                  <a:tcPr/>
                </a:tc>
                <a:tc>
                  <a:txBody>
                    <a:bodyPr/>
                    <a:lstStyle/>
                    <a:p>
                      <a:r>
                        <a:rPr lang="en-US"/>
                        <a:t>TP</a:t>
                      </a:r>
                    </a:p>
                  </a:txBody>
                  <a:tcPr/>
                </a:tc>
                <a:tc>
                  <a:txBody>
                    <a:bodyPr/>
                    <a:lstStyle/>
                    <a:p>
                      <a:r>
                        <a:rPr lang="en-US"/>
                        <a:t>FP</a:t>
                      </a:r>
                    </a:p>
                  </a:txBody>
                  <a:tcPr/>
                </a:tc>
                <a:tc>
                  <a:txBody>
                    <a:bodyPr/>
                    <a:lstStyle/>
                    <a:p>
                      <a:r>
                        <a:rPr lang="en-US"/>
                        <a:t>TP</a:t>
                      </a:r>
                    </a:p>
                  </a:txBody>
                  <a:tcPr/>
                </a:tc>
                <a:tc>
                  <a:txBody>
                    <a:bodyPr/>
                    <a:lstStyle/>
                    <a:p>
                      <a:r>
                        <a:rPr lang="en-US"/>
                        <a:t>TP</a:t>
                      </a:r>
                    </a:p>
                  </a:txBody>
                  <a:tcPr/>
                </a:tc>
                <a:tc>
                  <a:txBody>
                    <a:bodyPr/>
                    <a:lstStyle/>
                    <a:p>
                      <a:r>
                        <a:rPr lang="en-US"/>
                        <a:t>TN</a:t>
                      </a:r>
                    </a:p>
                  </a:txBody>
                  <a:tcPr/>
                </a:tc>
                <a:tc>
                  <a:txBody>
                    <a:bodyPr/>
                    <a:lstStyle/>
                    <a:p>
                      <a:r>
                        <a:rPr lang="en-US"/>
                        <a:t>TN</a:t>
                      </a:r>
                    </a:p>
                  </a:txBody>
                  <a:tcPr/>
                </a:tc>
                <a:extLst>
                  <a:ext uri="{0D108BD9-81ED-4DB2-BD59-A6C34878D82A}">
                    <a16:rowId xmlns:a16="http://schemas.microsoft.com/office/drawing/2014/main" val="1280226047"/>
                  </a:ext>
                </a:extLst>
              </a:tr>
            </a:tbl>
          </a:graphicData>
        </a:graphic>
      </p:graphicFrame>
      <p:sp>
        <p:nvSpPr>
          <p:cNvPr id="14" name="TextBox 13">
            <a:extLst>
              <a:ext uri="{FF2B5EF4-FFF2-40B4-BE49-F238E27FC236}">
                <a16:creationId xmlns:a16="http://schemas.microsoft.com/office/drawing/2014/main" id="{029D069D-95DE-9D73-294D-E39F2D836FDC}"/>
              </a:ext>
            </a:extLst>
          </p:cNvPr>
          <p:cNvSpPr txBox="1"/>
          <p:nvPr/>
        </p:nvSpPr>
        <p:spPr>
          <a:xfrm>
            <a:off x="357717" y="4757403"/>
            <a:ext cx="6269566" cy="1754326"/>
          </a:xfrm>
          <a:prstGeom prst="rect">
            <a:avLst/>
          </a:prstGeom>
          <a:noFill/>
        </p:spPr>
        <p:txBody>
          <a:bodyPr wrap="square">
            <a:spAutoFit/>
          </a:bodyPr>
          <a:lstStyle/>
          <a:p>
            <a:pPr algn="l" fontAlgn="base">
              <a:buFont typeface="Arial" panose="020B0604020202020204" pitchFamily="34" charset="0"/>
              <a:buChar char="•"/>
            </a:pPr>
            <a:r>
              <a:rPr lang="en-US" b="0" i="0">
                <a:solidFill>
                  <a:srgbClr val="273239"/>
                </a:solidFill>
                <a:effectLst/>
                <a:latin typeface="Nunito" pitchFamily="2" charset="0"/>
              </a:rPr>
              <a:t>Actual </a:t>
            </a:r>
            <a:r>
              <a:rPr lang="en-US">
                <a:solidFill>
                  <a:srgbClr val="273239"/>
                </a:solidFill>
                <a:latin typeface="Nunito" pitchFamily="2" charset="0"/>
              </a:rPr>
              <a:t>Patient</a:t>
            </a:r>
            <a:r>
              <a:rPr lang="en-US" b="0" i="0">
                <a:solidFill>
                  <a:srgbClr val="273239"/>
                </a:solidFill>
                <a:effectLst/>
                <a:latin typeface="Nunito" pitchFamily="2" charset="0"/>
              </a:rPr>
              <a:t> Counts = 6 </a:t>
            </a:r>
          </a:p>
          <a:p>
            <a:pPr algn="l" fontAlgn="base">
              <a:buFont typeface="Arial" panose="020B0604020202020204" pitchFamily="34" charset="0"/>
              <a:buChar char="•"/>
            </a:pPr>
            <a:r>
              <a:rPr lang="en-US" b="0" i="0">
                <a:solidFill>
                  <a:srgbClr val="273239"/>
                </a:solidFill>
                <a:effectLst/>
                <a:latin typeface="Nunito" pitchFamily="2" charset="0"/>
              </a:rPr>
              <a:t>Actual Not </a:t>
            </a:r>
            <a:r>
              <a:rPr lang="en-US">
                <a:solidFill>
                  <a:srgbClr val="273239"/>
                </a:solidFill>
                <a:latin typeface="Nunito" pitchFamily="2" charset="0"/>
              </a:rPr>
              <a:t>Patient</a:t>
            </a:r>
            <a:r>
              <a:rPr lang="en-US" b="0" i="0">
                <a:solidFill>
                  <a:srgbClr val="273239"/>
                </a:solidFill>
                <a:effectLst/>
                <a:latin typeface="Nunito" pitchFamily="2" charset="0"/>
              </a:rPr>
              <a:t> Counts = 4</a:t>
            </a:r>
          </a:p>
          <a:p>
            <a:pPr algn="l" fontAlgn="base">
              <a:buFont typeface="Arial" panose="020B0604020202020204" pitchFamily="34" charset="0"/>
              <a:buChar char="•"/>
            </a:pPr>
            <a:r>
              <a:rPr lang="en-US" b="0" i="0">
                <a:solidFill>
                  <a:srgbClr val="273239"/>
                </a:solidFill>
                <a:effectLst/>
                <a:latin typeface="Nunito" pitchFamily="2" charset="0"/>
              </a:rPr>
              <a:t>True Positive Counts = 5</a:t>
            </a:r>
          </a:p>
          <a:p>
            <a:pPr algn="l" fontAlgn="base">
              <a:buFont typeface="Arial" panose="020B0604020202020204" pitchFamily="34" charset="0"/>
              <a:buChar char="•"/>
            </a:pPr>
            <a:r>
              <a:rPr lang="en-US" b="0" i="0">
                <a:solidFill>
                  <a:srgbClr val="273239"/>
                </a:solidFill>
                <a:effectLst/>
                <a:latin typeface="Nunito" pitchFamily="2" charset="0"/>
              </a:rPr>
              <a:t>False Positive Counts = 1</a:t>
            </a:r>
          </a:p>
          <a:p>
            <a:pPr algn="l" fontAlgn="base">
              <a:buFont typeface="Arial" panose="020B0604020202020204" pitchFamily="34" charset="0"/>
              <a:buChar char="•"/>
            </a:pPr>
            <a:r>
              <a:rPr lang="en-US" b="0" i="0">
                <a:solidFill>
                  <a:srgbClr val="273239"/>
                </a:solidFill>
                <a:effectLst/>
                <a:latin typeface="Nunito" pitchFamily="2" charset="0"/>
              </a:rPr>
              <a:t>True Negative Counts = 3</a:t>
            </a:r>
          </a:p>
          <a:p>
            <a:pPr algn="l" fontAlgn="base">
              <a:buFont typeface="Arial" panose="020B0604020202020204" pitchFamily="34" charset="0"/>
              <a:buChar char="•"/>
            </a:pPr>
            <a:r>
              <a:rPr lang="en-US" b="0" i="0">
                <a:solidFill>
                  <a:srgbClr val="273239"/>
                </a:solidFill>
                <a:effectLst/>
                <a:latin typeface="Nunito" pitchFamily="2" charset="0"/>
              </a:rPr>
              <a:t>False Negative Counts = 1</a:t>
            </a:r>
          </a:p>
        </p:txBody>
      </p:sp>
    </p:spTree>
    <p:extLst>
      <p:ext uri="{BB962C8B-B14F-4D97-AF65-F5344CB8AC3E}">
        <p14:creationId xmlns:p14="http://schemas.microsoft.com/office/powerpoint/2010/main" val="3104682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C133-7D9F-5A17-7D66-EF184B6F2B1E}"/>
              </a:ext>
            </a:extLst>
          </p:cNvPr>
          <p:cNvSpPr>
            <a:spLocks noGrp="1"/>
          </p:cNvSpPr>
          <p:nvPr>
            <p:ph type="title"/>
          </p:nvPr>
        </p:nvSpPr>
        <p:spPr>
          <a:xfrm>
            <a:off x="79375" y="79375"/>
            <a:ext cx="11274425" cy="1224492"/>
          </a:xfrm>
        </p:spPr>
        <p:txBody>
          <a:bodyPr>
            <a:normAutofit fontScale="90000"/>
          </a:bodyPr>
          <a:lstStyle/>
          <a:p>
            <a:r>
              <a:rPr lang="en-US" b="1" i="0">
                <a:solidFill>
                  <a:schemeClr val="accent1"/>
                </a:solidFill>
                <a:effectLst/>
                <a:latin typeface="Nunito" pitchFamily="2" charset="0"/>
              </a:rPr>
              <a:t>Metrics based on Confusion Matrix Data:</a:t>
            </a:r>
            <a:br>
              <a:rPr lang="en-US" b="1" i="0">
                <a:solidFill>
                  <a:schemeClr val="accent1"/>
                </a:solidFill>
                <a:effectLst/>
                <a:latin typeface="Nunito" pitchFamily="2" charset="0"/>
              </a:rPr>
            </a:br>
            <a:endParaRPr lang="en-US">
              <a:solidFill>
                <a:schemeClr val="accent1"/>
              </a:solidFill>
            </a:endParaRPr>
          </a:p>
        </p:txBody>
      </p:sp>
      <p:sp>
        <p:nvSpPr>
          <p:cNvPr id="7" name="Content Placeholder 6">
            <a:extLst>
              <a:ext uri="{FF2B5EF4-FFF2-40B4-BE49-F238E27FC236}">
                <a16:creationId xmlns:a16="http://schemas.microsoft.com/office/drawing/2014/main" id="{0170E230-AFBC-F347-4DC3-AEC4C50BD0F7}"/>
              </a:ext>
            </a:extLst>
          </p:cNvPr>
          <p:cNvSpPr>
            <a:spLocks noGrp="1"/>
          </p:cNvSpPr>
          <p:nvPr>
            <p:ph idx="1"/>
          </p:nvPr>
        </p:nvSpPr>
        <p:spPr>
          <a:xfrm>
            <a:off x="0" y="1109133"/>
            <a:ext cx="12192000" cy="5669492"/>
          </a:xfrm>
        </p:spPr>
        <p:txBody>
          <a:bodyPr>
            <a:normAutofit fontScale="92500" lnSpcReduction="10000"/>
          </a:bodyPr>
          <a:lstStyle/>
          <a:p>
            <a:pPr marL="0" indent="0" fontAlgn="base">
              <a:buNone/>
            </a:pPr>
            <a:endParaRPr lang="en-US" b="0" i="0">
              <a:solidFill>
                <a:srgbClr val="273239"/>
              </a:solidFill>
              <a:effectLst/>
              <a:latin typeface="Nunito" pitchFamily="2" charset="0"/>
            </a:endParaRPr>
          </a:p>
          <a:p>
            <a:pPr fontAlgn="base"/>
            <a:endParaRPr lang="en-US">
              <a:solidFill>
                <a:srgbClr val="273239"/>
              </a:solidFill>
              <a:latin typeface="Nunito" pitchFamily="2" charset="0"/>
            </a:endParaRPr>
          </a:p>
          <a:p>
            <a:pPr fontAlgn="base"/>
            <a:endParaRPr lang="en-US" b="1">
              <a:solidFill>
                <a:srgbClr val="273239"/>
              </a:solidFill>
              <a:latin typeface="Nunito" pitchFamily="2" charset="0"/>
            </a:endParaRPr>
          </a:p>
          <a:p>
            <a:pPr fontAlgn="base"/>
            <a:endParaRPr lang="en-US" b="1" i="0">
              <a:solidFill>
                <a:srgbClr val="273239"/>
              </a:solidFill>
              <a:effectLst/>
              <a:latin typeface="Nunito" pitchFamily="2" charset="0"/>
            </a:endParaRPr>
          </a:p>
          <a:p>
            <a:pPr algn="l" fontAlgn="base">
              <a:buFont typeface="Arial" panose="020B0604020202020204" pitchFamily="34" charset="0"/>
              <a:buChar char="•"/>
            </a:pPr>
            <a:endParaRPr lang="en-US" b="0" i="0">
              <a:solidFill>
                <a:srgbClr val="273239"/>
              </a:solidFill>
              <a:effectLst/>
              <a:latin typeface="Nunito" pitchFamily="2" charset="0"/>
            </a:endParaRPr>
          </a:p>
          <a:p>
            <a:pPr algn="l" fontAlgn="base">
              <a:buFont typeface="Arial" panose="020B0604020202020204" pitchFamily="34" charset="0"/>
              <a:buChar char="•"/>
            </a:pPr>
            <a:endParaRPr lang="en-US" b="0" i="0">
              <a:solidFill>
                <a:srgbClr val="273239"/>
              </a:solidFill>
              <a:effectLst/>
              <a:latin typeface="Nunito" pitchFamily="2" charset="0"/>
            </a:endParaRPr>
          </a:p>
          <a:p>
            <a:endParaRPr lang="en-US"/>
          </a:p>
          <a:p>
            <a:pPr algn="l" fontAlgn="base"/>
            <a:r>
              <a:rPr lang="en-US" b="1" i="0">
                <a:solidFill>
                  <a:srgbClr val="273239"/>
                </a:solidFill>
                <a:effectLst/>
                <a:latin typeface="Nunito" pitchFamily="2" charset="0"/>
              </a:rPr>
              <a:t>2. Precision</a:t>
            </a:r>
          </a:p>
          <a:p>
            <a:pPr algn="l" rtl="0" fontAlgn="base"/>
            <a:r>
              <a:rPr lang="en-US" b="0" i="0" u="sng">
                <a:solidFill>
                  <a:schemeClr val="accent1"/>
                </a:solidFill>
                <a:effectLst/>
                <a:latin typeface="Nunito" pitchFamily="2" charset="0"/>
                <a:hlinkClick r:id="rId2">
                  <a:extLst>
                    <a:ext uri="{A12FA001-AC4F-418D-AE19-62706E023703}">
                      <ahyp:hlinkClr xmlns:ahyp="http://schemas.microsoft.com/office/drawing/2018/hyperlinkcolor" val="tx"/>
                    </a:ext>
                  </a:extLst>
                </a:hlinkClick>
              </a:rPr>
              <a:t>2) Precision</a:t>
            </a:r>
            <a:r>
              <a:rPr lang="en-US" b="0" i="0">
                <a:solidFill>
                  <a:schemeClr val="accent1"/>
                </a:solidFill>
                <a:effectLst/>
                <a:latin typeface="Nunito" pitchFamily="2" charset="0"/>
              </a:rPr>
              <a:t> </a:t>
            </a:r>
            <a:r>
              <a:rPr lang="en-US" b="0" i="0">
                <a:solidFill>
                  <a:srgbClr val="273239"/>
                </a:solidFill>
                <a:effectLst/>
                <a:latin typeface="Nunito" pitchFamily="2" charset="0"/>
              </a:rPr>
              <a:t>: </a:t>
            </a:r>
            <a:r>
              <a:rPr lang="en-US" b="0" i="0" dirty="0">
                <a:solidFill>
                  <a:srgbClr val="273239"/>
                </a:solidFill>
                <a:effectLst/>
                <a:latin typeface="Nunito" pitchFamily="2" charset="0"/>
              </a:rPr>
              <a:t> it </a:t>
            </a:r>
            <a:r>
              <a:rPr lang="en-US" b="0" i="0">
                <a:solidFill>
                  <a:srgbClr val="273239"/>
                </a:solidFill>
                <a:effectLst/>
                <a:latin typeface="Nunito" pitchFamily="2" charset="0"/>
              </a:rPr>
              <a:t>is </a:t>
            </a:r>
            <a:r>
              <a:rPr lang="en-US" b="0" i="0" dirty="0">
                <a:solidFill>
                  <a:srgbClr val="273239"/>
                </a:solidFill>
                <a:effectLst/>
                <a:latin typeface="Nunito" pitchFamily="2" charset="0"/>
              </a:rPr>
              <a:t>the method way of </a:t>
            </a:r>
            <a:r>
              <a:rPr lang="en-US" b="0" i="0">
                <a:solidFill>
                  <a:srgbClr val="273239"/>
                </a:solidFill>
                <a:effectLst/>
                <a:latin typeface="Nunito" pitchFamily="2" charset="0"/>
              </a:rPr>
              <a:t>a measure of how </a:t>
            </a:r>
            <a:r>
              <a:rPr lang="en-US" b="0" i="0" dirty="0">
                <a:solidFill>
                  <a:srgbClr val="273239"/>
                </a:solidFill>
                <a:effectLst/>
                <a:latin typeface="Nunito" pitchFamily="2" charset="0"/>
              </a:rPr>
              <a:t>an </a:t>
            </a:r>
            <a:r>
              <a:rPr lang="en-US" b="0" i="0">
                <a:solidFill>
                  <a:srgbClr val="273239"/>
                </a:solidFill>
                <a:effectLst/>
                <a:latin typeface="Nunito" pitchFamily="2" charset="0"/>
              </a:rPr>
              <a:t>accurate a model’s positive predictions are. It </a:t>
            </a:r>
            <a:r>
              <a:rPr lang="en-US" dirty="0">
                <a:solidFill>
                  <a:srgbClr val="273239"/>
                </a:solidFill>
                <a:latin typeface="Nunito" pitchFamily="2" charset="0"/>
              </a:rPr>
              <a:t>has been</a:t>
            </a:r>
            <a:r>
              <a:rPr lang="en-US" b="0" i="0">
                <a:solidFill>
                  <a:srgbClr val="273239"/>
                </a:solidFill>
                <a:effectLst/>
                <a:latin typeface="Nunito" pitchFamily="2" charset="0"/>
              </a:rPr>
              <a:t> defined as the ratio of true positive predictions to the total number of positive predictions made by the model.</a:t>
            </a:r>
          </a:p>
          <a:p>
            <a:pPr algn="l" rtl="0" fontAlgn="base"/>
            <a:r>
              <a:rPr lang="en-US"/>
              <a:t>𝑇𝑃/(𝑇𝑃 + 𝐹𝑃)</a:t>
            </a:r>
          </a:p>
          <a:p>
            <a:pPr algn="l" rtl="0" fontAlgn="base"/>
            <a:r>
              <a:rPr lang="en-US" b="0" i="0">
                <a:solidFill>
                  <a:srgbClr val="273239"/>
                </a:solidFill>
                <a:effectLst/>
                <a:latin typeface="Nunito" pitchFamily="2" charset="0"/>
              </a:rPr>
              <a:t>For the above case: </a:t>
            </a:r>
            <a:r>
              <a:rPr lang="it-IT" b="0" i="0">
                <a:solidFill>
                  <a:srgbClr val="273239"/>
                </a:solidFill>
                <a:effectLst/>
                <a:latin typeface="Nunito" pitchFamily="2" charset="0"/>
              </a:rPr>
              <a:t>Precision = 5/(5+1) =5/6 = 0.8333</a:t>
            </a:r>
            <a:endParaRPr lang="en-US" b="0" i="0">
              <a:solidFill>
                <a:srgbClr val="273239"/>
              </a:solidFill>
              <a:effectLst/>
              <a:latin typeface="Nunito" pitchFamily="2" charset="0"/>
            </a:endParaRPr>
          </a:p>
          <a:p>
            <a:pPr marL="0" indent="0" algn="l" rtl="0" fontAlgn="base">
              <a:buNone/>
            </a:pPr>
            <a:endParaRPr lang="en-US" b="0" i="0">
              <a:solidFill>
                <a:srgbClr val="273239"/>
              </a:solidFill>
              <a:effectLst/>
              <a:latin typeface="Nunito" pitchFamily="2" charset="0"/>
            </a:endParaRPr>
          </a:p>
          <a:p>
            <a:pPr algn="l" rtl="0" fontAlgn="base"/>
            <a:endParaRPr lang="en-US" b="0" i="0">
              <a:solidFill>
                <a:srgbClr val="273239"/>
              </a:solidFill>
              <a:effectLst/>
              <a:latin typeface="Nunito" pitchFamily="2" charset="0"/>
            </a:endParaRPr>
          </a:p>
          <a:p>
            <a:pPr algn="l" rtl="0" fontAlgn="base"/>
            <a:endParaRPr lang="en-US" b="0" i="0">
              <a:solidFill>
                <a:srgbClr val="273239"/>
              </a:solidFill>
              <a:effectLst/>
              <a:latin typeface="Nunito" pitchFamily="2" charset="0"/>
            </a:endParaRPr>
          </a:p>
          <a:p>
            <a:endParaRPr lang="en-US"/>
          </a:p>
        </p:txBody>
      </p:sp>
      <p:sp>
        <p:nvSpPr>
          <p:cNvPr id="11" name="AutoShape 2" descr="Accuracy = \frac {TP+TN}{TP+TN+FP+FN}               ">
            <a:extLst>
              <a:ext uri="{FF2B5EF4-FFF2-40B4-BE49-F238E27FC236}">
                <a16:creationId xmlns:a16="http://schemas.microsoft.com/office/drawing/2014/main" id="{1769B9F3-1839-56F1-EEDE-B9846D5E9314}"/>
              </a:ext>
            </a:extLst>
          </p:cNvPr>
          <p:cNvSpPr>
            <a:spLocks noChangeAspect="1" noChangeArrowheads="1"/>
          </p:cNvSpPr>
          <p:nvPr/>
        </p:nvSpPr>
        <p:spPr bwMode="auto">
          <a:xfrm>
            <a:off x="79375" y="-244475"/>
            <a:ext cx="3105150" cy="3238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7547DA1B-2F3A-CCD6-07FB-2BFB559F7419}"/>
              </a:ext>
            </a:extLst>
          </p:cNvPr>
          <p:cNvSpPr txBox="1"/>
          <p:nvPr/>
        </p:nvSpPr>
        <p:spPr>
          <a:xfrm>
            <a:off x="6011332" y="2429070"/>
            <a:ext cx="6028267" cy="3139321"/>
          </a:xfrm>
          <a:prstGeom prst="rect">
            <a:avLst/>
          </a:prstGeom>
          <a:noFill/>
        </p:spPr>
        <p:txBody>
          <a:bodyPr wrap="square">
            <a:spAutoFit/>
          </a:bodyPr>
          <a:lstStyle/>
          <a:p>
            <a:pPr algn="l" fontAlgn="base"/>
            <a:r>
              <a:rPr lang="en-US" b="1" i="0">
                <a:solidFill>
                  <a:schemeClr val="accent1"/>
                </a:solidFill>
                <a:effectLst/>
                <a:latin typeface="Nunito" pitchFamily="2" charset="0"/>
              </a:rPr>
              <a:t>1. Accuracy</a:t>
            </a:r>
          </a:p>
          <a:p>
            <a:pPr algn="l" rtl="0" fontAlgn="base"/>
            <a:r>
              <a:rPr lang="en-US" b="0" i="0">
                <a:solidFill>
                  <a:srgbClr val="273239"/>
                </a:solidFill>
                <a:effectLst/>
                <a:latin typeface="Nunito" pitchFamily="2" charset="0"/>
              </a:rPr>
              <a:t>Accuracy is used to measure the performance of the model. It is the ratio of </a:t>
            </a:r>
            <a:r>
              <a:rPr lang="en-US" b="0" i="0" dirty="0">
                <a:solidFill>
                  <a:srgbClr val="273239"/>
                </a:solidFill>
                <a:effectLst/>
                <a:latin typeface="Nunito" pitchFamily="2" charset="0"/>
              </a:rPr>
              <a:t>a </a:t>
            </a:r>
            <a:r>
              <a:rPr lang="en-US" b="0" i="0">
                <a:solidFill>
                  <a:srgbClr val="273239"/>
                </a:solidFill>
                <a:effectLst/>
                <a:latin typeface="Nunito" pitchFamily="2" charset="0"/>
              </a:rPr>
              <a:t>Total correct instances to the total </a:t>
            </a:r>
            <a:r>
              <a:rPr lang="en-US" b="0" i="0" dirty="0">
                <a:solidFill>
                  <a:srgbClr val="273239"/>
                </a:solidFill>
                <a:effectLst/>
                <a:latin typeface="Nunito" pitchFamily="2" charset="0"/>
              </a:rPr>
              <a:t>instance's methods</a:t>
            </a:r>
            <a:r>
              <a:rPr lang="en-US" b="0" i="0">
                <a:solidFill>
                  <a:srgbClr val="273239"/>
                </a:solidFill>
                <a:effectLst/>
                <a:latin typeface="Nunito" pitchFamily="2" charset="0"/>
              </a:rPr>
              <a:t>.</a:t>
            </a:r>
          </a:p>
          <a:p>
            <a:pPr fontAlgn="base"/>
            <a:r>
              <a:rPr lang="en-US"/>
              <a:t>Accuracy = (TP + TN) /(TP+FP+FN+TN) </a:t>
            </a:r>
          </a:p>
          <a:p>
            <a:pPr algn="l" rtl="0" fontAlgn="base"/>
            <a:r>
              <a:rPr lang="en-US" b="0" i="0">
                <a:solidFill>
                  <a:srgbClr val="273239"/>
                </a:solidFill>
                <a:effectLst/>
                <a:latin typeface="Nunito" pitchFamily="2" charset="0"/>
              </a:rPr>
              <a:t>For the above case:</a:t>
            </a:r>
          </a:p>
          <a:p>
            <a:pPr algn="l" rtl="0" fontAlgn="base"/>
            <a:r>
              <a:rPr lang="en-US" b="0" i="0">
                <a:solidFill>
                  <a:srgbClr val="273239"/>
                </a:solidFill>
                <a:effectLst/>
                <a:latin typeface="Nunito" pitchFamily="2" charset="0"/>
              </a:rPr>
              <a:t>Accuracy = (5+3)/(5+3+1+1) = 8/10 = 0.8</a:t>
            </a:r>
          </a:p>
          <a:p>
            <a:pPr algn="l" rtl="0" fontAlgn="base"/>
            <a:endParaRPr lang="en-US" b="0" i="0">
              <a:solidFill>
                <a:srgbClr val="273239"/>
              </a:solidFill>
              <a:effectLst/>
              <a:latin typeface="Nunito" pitchFamily="2" charset="0"/>
            </a:endParaRPr>
          </a:p>
          <a:p>
            <a:pPr algn="l" rtl="0" fontAlgn="base"/>
            <a:endParaRPr lang="en-US" b="0" i="0">
              <a:solidFill>
                <a:srgbClr val="273239"/>
              </a:solidFill>
              <a:effectLst/>
              <a:latin typeface="Nunito" pitchFamily="2" charset="0"/>
            </a:endParaRPr>
          </a:p>
          <a:p>
            <a:br>
              <a:rPr lang="en-US"/>
            </a:br>
            <a:endParaRPr lang="en-US"/>
          </a:p>
        </p:txBody>
      </p:sp>
      <p:pic>
        <p:nvPicPr>
          <p:cNvPr id="17" name="Picture 16" descr="A screenshot of a medical test&#10;&#10;Description automatically generated">
            <a:extLst>
              <a:ext uri="{FF2B5EF4-FFF2-40B4-BE49-F238E27FC236}">
                <a16:creationId xmlns:a16="http://schemas.microsoft.com/office/drawing/2014/main" id="{6AB0A5C2-60DC-461A-947E-E6F007458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76" y="1109134"/>
            <a:ext cx="5652557" cy="3395134"/>
          </a:xfrm>
          <a:prstGeom prst="rect">
            <a:avLst/>
          </a:prstGeom>
        </p:spPr>
      </p:pic>
    </p:spTree>
    <p:extLst>
      <p:ext uri="{BB962C8B-B14F-4D97-AF65-F5344CB8AC3E}">
        <p14:creationId xmlns:p14="http://schemas.microsoft.com/office/powerpoint/2010/main" val="1554659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D81D-AD85-671F-34A5-21C9763EF3AC}"/>
              </a:ext>
            </a:extLst>
          </p:cNvPr>
          <p:cNvSpPr>
            <a:spLocks noGrp="1"/>
          </p:cNvSpPr>
          <p:nvPr>
            <p:ph type="title"/>
          </p:nvPr>
        </p:nvSpPr>
        <p:spPr>
          <a:xfrm>
            <a:off x="76199" y="1"/>
            <a:ext cx="5435600" cy="1041399"/>
          </a:xfrm>
        </p:spPr>
        <p:txBody>
          <a:bodyPr>
            <a:normAutofit fontScale="90000"/>
          </a:bodyPr>
          <a:lstStyle/>
          <a:p>
            <a:r>
              <a:rPr lang="en-US" b="1" i="0">
                <a:solidFill>
                  <a:schemeClr val="accent1"/>
                </a:solidFill>
                <a:effectLst/>
                <a:latin typeface="Nunito" pitchFamily="2" charset="0"/>
              </a:rPr>
              <a:t>3. Recall</a:t>
            </a:r>
            <a:br>
              <a:rPr lang="en-US" b="1" i="0">
                <a:solidFill>
                  <a:srgbClr val="273239"/>
                </a:solidFill>
                <a:effectLst/>
                <a:latin typeface="Nunito" pitchFamily="2" charset="0"/>
              </a:rPr>
            </a:br>
            <a:endParaRPr lang="en-US"/>
          </a:p>
        </p:txBody>
      </p:sp>
      <p:sp>
        <p:nvSpPr>
          <p:cNvPr id="3" name="Content Placeholder 2">
            <a:extLst>
              <a:ext uri="{FF2B5EF4-FFF2-40B4-BE49-F238E27FC236}">
                <a16:creationId xmlns:a16="http://schemas.microsoft.com/office/drawing/2014/main" id="{24020C45-A2A6-8627-F9DA-496963F8487F}"/>
              </a:ext>
            </a:extLst>
          </p:cNvPr>
          <p:cNvSpPr>
            <a:spLocks noGrp="1"/>
          </p:cNvSpPr>
          <p:nvPr>
            <p:ph idx="1"/>
          </p:nvPr>
        </p:nvSpPr>
        <p:spPr>
          <a:xfrm>
            <a:off x="76199" y="1041400"/>
            <a:ext cx="12048067" cy="5748867"/>
          </a:xfrm>
        </p:spPr>
        <p:txBody>
          <a:bodyPr>
            <a:normAutofit fontScale="92500" lnSpcReduction="20000"/>
          </a:bodyPr>
          <a:lstStyle/>
          <a:p>
            <a:pPr marL="0" indent="0">
              <a:buNone/>
            </a:pPr>
            <a:r>
              <a:rPr lang="en-US"/>
              <a:t>It is </a:t>
            </a:r>
            <a:r>
              <a:rPr lang="en-US" dirty="0"/>
              <a:t>using </a:t>
            </a:r>
            <a:r>
              <a:rPr lang="en-US"/>
              <a:t>the ratio of correct positive results to the total number of positive results </a:t>
            </a:r>
            <a:r>
              <a:rPr lang="en-US" dirty="0"/>
              <a:t>are </a:t>
            </a:r>
            <a:r>
              <a:rPr lang="en-US"/>
              <a:t>predicted by the </a:t>
            </a:r>
            <a:r>
              <a:rPr lang="en-US" dirty="0"/>
              <a:t>Predication </a:t>
            </a:r>
            <a:r>
              <a:rPr lang="en-US"/>
              <a:t>system. </a:t>
            </a:r>
          </a:p>
          <a:p>
            <a:pPr marL="0" indent="0">
              <a:buNone/>
            </a:pPr>
            <a:r>
              <a:rPr lang="en-US"/>
              <a:t>• 𝑅𝑒𝑐𝑎𝑙𝑙 = 𝑇𝑃/(𝑇𝑃 + 𝐹𝑁)</a:t>
            </a:r>
          </a:p>
          <a:p>
            <a:pPr algn="l" rtl="0" fontAlgn="base"/>
            <a:r>
              <a:rPr lang="en-US" b="0" i="0">
                <a:solidFill>
                  <a:srgbClr val="273239"/>
                </a:solidFill>
                <a:effectLst/>
                <a:latin typeface="Nunito" pitchFamily="2" charset="0"/>
              </a:rPr>
              <a:t>For the above case:</a:t>
            </a:r>
          </a:p>
          <a:p>
            <a:pPr algn="l" rtl="0" fontAlgn="base"/>
            <a:r>
              <a:rPr lang="en-US" b="0" i="0">
                <a:solidFill>
                  <a:srgbClr val="273239"/>
                </a:solidFill>
                <a:effectLst/>
                <a:latin typeface="Nunito" pitchFamily="2" charset="0"/>
              </a:rPr>
              <a:t>Recall = 5/(5+1) =5/6 = 0.8333</a:t>
            </a:r>
          </a:p>
          <a:p>
            <a:pPr algn="l" rtl="0" fontAlgn="base"/>
            <a:endParaRPr lang="en-US" b="0" i="0">
              <a:solidFill>
                <a:srgbClr val="273239"/>
              </a:solidFill>
              <a:effectLst/>
              <a:latin typeface="Nunito" pitchFamily="2" charset="0"/>
            </a:endParaRPr>
          </a:p>
          <a:p>
            <a:pPr marL="0" indent="0">
              <a:buNone/>
            </a:pPr>
            <a:r>
              <a:rPr lang="en-US" b="1" i="0">
                <a:solidFill>
                  <a:schemeClr val="accent1"/>
                </a:solidFill>
                <a:effectLst/>
                <a:latin typeface="Nunito" pitchFamily="2" charset="0"/>
              </a:rPr>
              <a:t>4. F1-Score :</a:t>
            </a:r>
          </a:p>
          <a:p>
            <a:pPr marL="0" indent="0">
              <a:buNone/>
            </a:pPr>
            <a:r>
              <a:rPr lang="en-US" b="1" i="0">
                <a:solidFill>
                  <a:srgbClr val="273239"/>
                </a:solidFill>
                <a:effectLst/>
                <a:latin typeface="Nunito" pitchFamily="2" charset="0"/>
              </a:rPr>
              <a:t>F1 – Score</a:t>
            </a:r>
            <a:r>
              <a:rPr lang="en-US" b="1" i="0" dirty="0">
                <a:solidFill>
                  <a:srgbClr val="273239"/>
                </a:solidFill>
                <a:effectLst/>
                <a:latin typeface="Nunito" pitchFamily="2" charset="0"/>
              </a:rPr>
              <a:t>: this matric</a:t>
            </a:r>
            <a:r>
              <a:rPr lang="en-US" b="1" i="0">
                <a:solidFill>
                  <a:srgbClr val="273239"/>
                </a:solidFill>
                <a:effectLst/>
                <a:latin typeface="Nunito" pitchFamily="2" charset="0"/>
              </a:rPr>
              <a:t> </a:t>
            </a:r>
            <a:r>
              <a:rPr lang="en-US" b="0" i="0">
                <a:solidFill>
                  <a:srgbClr val="273239"/>
                </a:solidFill>
                <a:effectLst/>
                <a:latin typeface="Nunito" pitchFamily="2" charset="0"/>
              </a:rPr>
              <a:t>is </a:t>
            </a:r>
            <a:r>
              <a:rPr lang="en-US" b="0" i="0" dirty="0">
                <a:solidFill>
                  <a:srgbClr val="273239"/>
                </a:solidFill>
                <a:effectLst/>
                <a:latin typeface="Nunito" pitchFamily="2" charset="0"/>
              </a:rPr>
              <a:t>taken into </a:t>
            </a:r>
            <a:r>
              <a:rPr lang="en-US" b="0" i="0">
                <a:solidFill>
                  <a:srgbClr val="273239"/>
                </a:solidFill>
                <a:effectLst/>
                <a:latin typeface="Nunito" pitchFamily="2" charset="0"/>
              </a:rPr>
              <a:t>a </a:t>
            </a:r>
            <a:r>
              <a:rPr lang="en-US" b="0" i="0" dirty="0">
                <a:solidFill>
                  <a:srgbClr val="273239"/>
                </a:solidFill>
                <a:effectLst/>
                <a:latin typeface="Nunito" pitchFamily="2" charset="0"/>
              </a:rPr>
              <a:t>recall and precision </a:t>
            </a:r>
            <a:r>
              <a:rPr lang="en-US" b="0" i="0">
                <a:solidFill>
                  <a:srgbClr val="273239"/>
                </a:solidFill>
                <a:effectLst/>
                <a:latin typeface="Nunito" pitchFamily="2" charset="0"/>
              </a:rPr>
              <a:t>model</a:t>
            </a:r>
            <a:r>
              <a:rPr lang="en-US" b="0" i="0" dirty="0">
                <a:solidFill>
                  <a:srgbClr val="273239"/>
                </a:solidFill>
                <a:effectLst/>
                <a:latin typeface="Nunito" pitchFamily="2" charset="0"/>
              </a:rPr>
              <a:t> and </a:t>
            </a:r>
            <a:r>
              <a:rPr lang="en-US" b="0" i="0">
                <a:solidFill>
                  <a:srgbClr val="273239"/>
                </a:solidFill>
                <a:effectLst/>
                <a:latin typeface="Nunito" pitchFamily="2" charset="0"/>
              </a:rPr>
              <a:t>is </a:t>
            </a:r>
            <a:r>
              <a:rPr lang="en-US" b="0" i="0" dirty="0">
                <a:solidFill>
                  <a:srgbClr val="273239"/>
                </a:solidFill>
                <a:effectLst/>
                <a:latin typeface="Nunito" pitchFamily="2" charset="0"/>
              </a:rPr>
              <a:t>calculated as below:</a:t>
            </a:r>
          </a:p>
          <a:p>
            <a:pPr marL="0" indent="0">
              <a:buNone/>
            </a:pPr>
            <a:r>
              <a:rPr lang="en-US" b="0" i="0" dirty="0">
                <a:solidFill>
                  <a:srgbClr val="273239"/>
                </a:solidFill>
                <a:effectLst/>
                <a:latin typeface="Nunito" pitchFamily="2" charset="0"/>
              </a:rPr>
              <a:t>It has been in </a:t>
            </a:r>
            <a:r>
              <a:rPr lang="en-US" b="0" i="0">
                <a:solidFill>
                  <a:srgbClr val="273239"/>
                </a:solidFill>
                <a:effectLst/>
                <a:latin typeface="Nunito" pitchFamily="2" charset="0"/>
              </a:rPr>
              <a:t>the precision </a:t>
            </a:r>
            <a:r>
              <a:rPr lang="en-US" b="0" i="0" dirty="0">
                <a:solidFill>
                  <a:srgbClr val="273239"/>
                </a:solidFill>
                <a:effectLst/>
                <a:latin typeface="Nunito" pitchFamily="2" charset="0"/>
              </a:rPr>
              <a:t>of a </a:t>
            </a:r>
            <a:r>
              <a:rPr lang="en-US" b="0" i="0">
                <a:solidFill>
                  <a:srgbClr val="273239"/>
                </a:solidFill>
                <a:effectLst/>
                <a:latin typeface="Nunito" pitchFamily="2" charset="0"/>
              </a:rPr>
              <a:t>and recall</a:t>
            </a:r>
            <a:r>
              <a:rPr lang="en-US" b="0" i="0" dirty="0">
                <a:solidFill>
                  <a:srgbClr val="273239"/>
                </a:solidFill>
                <a:effectLst/>
                <a:latin typeface="Nunito" pitchFamily="2" charset="0"/>
              </a:rPr>
              <a:t>.it is measuring the test accuracy of Results. And The range of this metrics between 0 to 1.</a:t>
            </a:r>
            <a:endParaRPr lang="en-US" b="0" i="0">
              <a:solidFill>
                <a:srgbClr val="273239"/>
              </a:solidFill>
              <a:effectLst/>
              <a:latin typeface="Nunito" pitchFamily="2" charset="0"/>
            </a:endParaRPr>
          </a:p>
          <a:p>
            <a:pPr marL="0" indent="0">
              <a:buNone/>
            </a:pPr>
            <a:r>
              <a:rPr lang="en-US"/>
              <a:t>𝐹1 𝑠𝑐𝑜𝑟𝑒 = 2 ∗ (𝑃𝑟𝑒𝑐𝑖𝑠𝑖𝑜𝑛 ∗ 𝑅𝑒𝑐𝑎𝑙𝑙)/(𝑃𝑟𝑒𝑐𝑖𝑠𝑖𝑜𝑛 + 𝑅𝑒𝑐𝑎𝑙𝑙)</a:t>
            </a:r>
          </a:p>
          <a:p>
            <a:pPr algn="l" rtl="0" fontAlgn="base"/>
            <a:r>
              <a:rPr lang="en-US" b="0" i="0">
                <a:solidFill>
                  <a:srgbClr val="273239"/>
                </a:solidFill>
                <a:effectLst/>
                <a:latin typeface="Nunito" pitchFamily="2" charset="0"/>
              </a:rPr>
              <a:t>For the above case:</a:t>
            </a:r>
          </a:p>
          <a:p>
            <a:pPr algn="l" rtl="0" fontAlgn="base"/>
            <a:r>
              <a:rPr lang="en-US" b="0" i="0">
                <a:solidFill>
                  <a:srgbClr val="273239"/>
                </a:solidFill>
                <a:effectLst/>
                <a:latin typeface="Nunito" pitchFamily="2" charset="0"/>
              </a:rPr>
              <a:t>F1-Score: = (2* 0.8333* 0.8333)/( 0.8333+ 0.8333)  = 0.8333</a:t>
            </a:r>
          </a:p>
          <a:p>
            <a:pPr marL="0" indent="0">
              <a:buNone/>
            </a:pPr>
            <a:endParaRPr lang="en-US"/>
          </a:p>
          <a:p>
            <a:pPr marL="0" indent="0">
              <a:buNone/>
            </a:pPr>
            <a:endParaRPr lang="en-US" b="0" i="0">
              <a:solidFill>
                <a:srgbClr val="273239"/>
              </a:solidFill>
              <a:effectLst/>
              <a:latin typeface="Nunito" pitchFamily="2" charset="0"/>
            </a:endParaRPr>
          </a:p>
          <a:p>
            <a:pPr marL="0" indent="0">
              <a:buNone/>
            </a:pPr>
            <a:endParaRPr lang="en-US" b="0" i="0">
              <a:solidFill>
                <a:srgbClr val="273239"/>
              </a:solidFill>
              <a:effectLst/>
              <a:latin typeface="Nunito" pitchFamily="2" charset="0"/>
            </a:endParaRPr>
          </a:p>
          <a:p>
            <a:pPr marL="0" indent="0">
              <a:buNone/>
            </a:pPr>
            <a:endParaRPr lang="en-US" b="1" i="0">
              <a:solidFill>
                <a:srgbClr val="273239"/>
              </a:solidFill>
              <a:effectLst/>
              <a:latin typeface="Nunito" pitchFamily="2" charset="0"/>
            </a:endParaRPr>
          </a:p>
          <a:p>
            <a:pPr marL="0" indent="0">
              <a:buNone/>
            </a:pPr>
            <a:endParaRPr lang="en-US"/>
          </a:p>
        </p:txBody>
      </p:sp>
    </p:spTree>
    <p:extLst>
      <p:ext uri="{BB962C8B-B14F-4D97-AF65-F5344CB8AC3E}">
        <p14:creationId xmlns:p14="http://schemas.microsoft.com/office/powerpoint/2010/main" val="2193473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43AF39-5741-75C8-6800-5F97AF12F56B}"/>
              </a:ext>
            </a:extLst>
          </p:cNvPr>
          <p:cNvSpPr>
            <a:spLocks noGrp="1"/>
          </p:cNvSpPr>
          <p:nvPr>
            <p:ph type="title"/>
          </p:nvPr>
        </p:nvSpPr>
        <p:spPr>
          <a:xfrm>
            <a:off x="366062" y="96688"/>
            <a:ext cx="5820557" cy="1507786"/>
          </a:xfrm>
        </p:spPr>
        <p:txBody>
          <a:bodyPr>
            <a:normAutofit fontScale="90000"/>
          </a:bodyPr>
          <a:lstStyle/>
          <a:p>
            <a:r>
              <a:rPr lang="en-US" sz="3700">
                <a:solidFill>
                  <a:schemeClr val="accent1"/>
                </a:solidFill>
              </a:rPr>
              <a:t>PERFORMANCE OF MACHINE LEARNING ALGORITHMS :SVM</a:t>
            </a:r>
          </a:p>
        </p:txBody>
      </p:sp>
      <p:sp>
        <p:nvSpPr>
          <p:cNvPr id="3" name="Content Placeholder 2">
            <a:extLst>
              <a:ext uri="{FF2B5EF4-FFF2-40B4-BE49-F238E27FC236}">
                <a16:creationId xmlns:a16="http://schemas.microsoft.com/office/drawing/2014/main" id="{EB64CC8E-D86F-91DA-BED3-D9EE02A801DE}"/>
              </a:ext>
            </a:extLst>
          </p:cNvPr>
          <p:cNvSpPr>
            <a:spLocks noGrp="1"/>
          </p:cNvSpPr>
          <p:nvPr>
            <p:ph idx="1"/>
          </p:nvPr>
        </p:nvSpPr>
        <p:spPr>
          <a:xfrm>
            <a:off x="6186619" y="68094"/>
            <a:ext cx="5178960" cy="1867709"/>
          </a:xfrm>
        </p:spPr>
        <p:txBody>
          <a:bodyPr anchor="ctr">
            <a:normAutofit/>
          </a:bodyPr>
          <a:lstStyle/>
          <a:p>
            <a:r>
              <a:rPr lang="en-US" sz="2000"/>
              <a:t>Accuracy : 0.901</a:t>
            </a:r>
          </a:p>
          <a:p>
            <a:r>
              <a:rPr lang="en-US" sz="2000"/>
              <a:t>Precision : 0.904</a:t>
            </a:r>
          </a:p>
          <a:p>
            <a:r>
              <a:rPr lang="en-US" sz="2000"/>
              <a:t>Recall        : 0.922</a:t>
            </a:r>
          </a:p>
          <a:p>
            <a:r>
              <a:rPr lang="en-US" sz="2000"/>
              <a:t>Fi Score     : 0.909</a:t>
            </a:r>
          </a:p>
          <a:p>
            <a:endParaRPr lang="en-US" sz="2000"/>
          </a:p>
        </p:txBody>
      </p:sp>
      <p:pic>
        <p:nvPicPr>
          <p:cNvPr id="6" name="Picture 5" descr="A screenshot of a computer&#10;&#10;Description automatically generated">
            <a:extLst>
              <a:ext uri="{FF2B5EF4-FFF2-40B4-BE49-F238E27FC236}">
                <a16:creationId xmlns:a16="http://schemas.microsoft.com/office/drawing/2014/main" id="{41A3506C-91B7-0199-19DC-0306F7BA5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7" y="1770434"/>
            <a:ext cx="7655667" cy="5155660"/>
          </a:xfrm>
          <a:prstGeom prst="rect">
            <a:avLst/>
          </a:prstGeom>
        </p:spPr>
      </p:pic>
      <p:graphicFrame>
        <p:nvGraphicFramePr>
          <p:cNvPr id="4" name="Table 3">
            <a:extLst>
              <a:ext uri="{FF2B5EF4-FFF2-40B4-BE49-F238E27FC236}">
                <a16:creationId xmlns:a16="http://schemas.microsoft.com/office/drawing/2014/main" id="{174E2FFB-8F7A-F971-533F-F68E8BAB8A9F}"/>
              </a:ext>
            </a:extLst>
          </p:cNvPr>
          <p:cNvGraphicFramePr>
            <a:graphicFrameLocks noGrp="1"/>
          </p:cNvGraphicFramePr>
          <p:nvPr>
            <p:extLst>
              <p:ext uri="{D42A27DB-BD31-4B8C-83A1-F6EECF244321}">
                <p14:modId xmlns:p14="http://schemas.microsoft.com/office/powerpoint/2010/main" val="2747081036"/>
              </p:ext>
            </p:extLst>
          </p:nvPr>
        </p:nvGraphicFramePr>
        <p:xfrm>
          <a:off x="8190689" y="2780930"/>
          <a:ext cx="3904033" cy="4008975"/>
        </p:xfrm>
        <a:graphic>
          <a:graphicData uri="http://schemas.openxmlformats.org/drawingml/2006/table">
            <a:tbl>
              <a:tblPr firstRow="1" bandRow="1">
                <a:noFill/>
                <a:tableStyleId>{5C22544A-7EE6-4342-B048-85BDC9FD1C3A}</a:tableStyleId>
              </a:tblPr>
              <a:tblGrid>
                <a:gridCol w="1150826">
                  <a:extLst>
                    <a:ext uri="{9D8B030D-6E8A-4147-A177-3AD203B41FA5}">
                      <a16:colId xmlns:a16="http://schemas.microsoft.com/office/drawing/2014/main" val="34410355"/>
                    </a:ext>
                  </a:extLst>
                </a:gridCol>
                <a:gridCol w="882250">
                  <a:extLst>
                    <a:ext uri="{9D8B030D-6E8A-4147-A177-3AD203B41FA5}">
                      <a16:colId xmlns:a16="http://schemas.microsoft.com/office/drawing/2014/main" val="1382381728"/>
                    </a:ext>
                  </a:extLst>
                </a:gridCol>
                <a:gridCol w="924188">
                  <a:extLst>
                    <a:ext uri="{9D8B030D-6E8A-4147-A177-3AD203B41FA5}">
                      <a16:colId xmlns:a16="http://schemas.microsoft.com/office/drawing/2014/main" val="2858445871"/>
                    </a:ext>
                  </a:extLst>
                </a:gridCol>
                <a:gridCol w="946769">
                  <a:extLst>
                    <a:ext uri="{9D8B030D-6E8A-4147-A177-3AD203B41FA5}">
                      <a16:colId xmlns:a16="http://schemas.microsoft.com/office/drawing/2014/main" val="761252129"/>
                    </a:ext>
                  </a:extLst>
                </a:gridCol>
              </a:tblGrid>
              <a:tr h="1195284">
                <a:tc>
                  <a:txBody>
                    <a:bodyPr/>
                    <a:lstStyle/>
                    <a:p>
                      <a:endParaRPr lang="en-US" sz="2500" b="1" cap="none" spc="30">
                        <a:solidFill>
                          <a:schemeClr val="tx1"/>
                        </a:solidFill>
                      </a:endParaRPr>
                    </a:p>
                  </a:txBody>
                  <a:tcPr marL="0" marR="14298" marT="71492" marB="71492" anchor="ctr">
                    <a:lnL w="12700" cmpd="sng">
                      <a:noFill/>
                    </a:lnL>
                    <a:lnR w="12700" cmpd="sng">
                      <a:noFill/>
                    </a:lnR>
                    <a:lnT w="19050" cap="flat" cmpd="sng" algn="ctr">
                      <a:solidFill>
                        <a:schemeClr val="accent1"/>
                      </a:solidFill>
                      <a:prstDash val="solid"/>
                    </a:lnT>
                    <a:lnB w="38100" cmpd="sng">
                      <a:noFill/>
                    </a:lnB>
                    <a:noFill/>
                  </a:tcPr>
                </a:tc>
                <a:tc>
                  <a:txBody>
                    <a:bodyPr/>
                    <a:lstStyle/>
                    <a:p>
                      <a:endParaRPr lang="en-US" sz="2500" b="1" cap="none" spc="30">
                        <a:solidFill>
                          <a:schemeClr val="tx1"/>
                        </a:solidFill>
                      </a:endParaRPr>
                    </a:p>
                  </a:txBody>
                  <a:tcPr marL="0" marR="14298" marT="71492" marB="71492" anchor="ctr">
                    <a:lnL w="12700" cmpd="sng">
                      <a:noFill/>
                    </a:lnL>
                    <a:lnR w="12700" cmpd="sng">
                      <a:noFill/>
                    </a:lnR>
                    <a:lnT w="19050" cap="flat" cmpd="sng" algn="ctr">
                      <a:solidFill>
                        <a:schemeClr val="accent1"/>
                      </a:solidFill>
                      <a:prstDash val="solid"/>
                    </a:lnT>
                    <a:lnB w="38100" cmpd="sng">
                      <a:noFill/>
                    </a:lnB>
                    <a:noFill/>
                  </a:tcPr>
                </a:tc>
                <a:tc>
                  <a:txBody>
                    <a:bodyPr/>
                    <a:lstStyle/>
                    <a:p>
                      <a:r>
                        <a:rPr lang="en-US" sz="2500" b="1" cap="none" spc="30">
                          <a:solidFill>
                            <a:schemeClr val="tx1"/>
                          </a:solidFill>
                        </a:rPr>
                        <a:t>Actual Value</a:t>
                      </a:r>
                    </a:p>
                  </a:txBody>
                  <a:tcPr marL="0" marR="14298" marT="71492" marB="71492" anchor="ctr">
                    <a:lnL w="12700" cmpd="sng">
                      <a:noFill/>
                    </a:lnL>
                    <a:lnR w="12700" cmpd="sng">
                      <a:noFill/>
                    </a:lnR>
                    <a:lnT w="19050" cap="flat" cmpd="sng" algn="ctr">
                      <a:solidFill>
                        <a:schemeClr val="accent1"/>
                      </a:solidFill>
                      <a:prstDash val="solid"/>
                    </a:lnT>
                    <a:lnB w="38100" cmpd="sng">
                      <a:noFill/>
                    </a:lnB>
                    <a:noFill/>
                  </a:tcPr>
                </a:tc>
                <a:tc>
                  <a:txBody>
                    <a:bodyPr/>
                    <a:lstStyle/>
                    <a:p>
                      <a:r>
                        <a:rPr lang="en-US" sz="2500" b="1" cap="none" spc="30">
                          <a:solidFill>
                            <a:schemeClr val="tx1"/>
                          </a:solidFill>
                        </a:rPr>
                        <a:t>Actual Value</a:t>
                      </a:r>
                    </a:p>
                  </a:txBody>
                  <a:tcPr marL="0" marR="14298" marT="71492" marB="71492"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2909539612"/>
                  </a:ext>
                </a:extLst>
              </a:tr>
              <a:tr h="896505">
                <a:tc>
                  <a:txBody>
                    <a:bodyPr/>
                    <a:lstStyle/>
                    <a:p>
                      <a:endParaRPr lang="en-US" sz="1900" cap="none" spc="0">
                        <a:solidFill>
                          <a:schemeClr val="tx1"/>
                        </a:solidFill>
                      </a:endParaRPr>
                    </a:p>
                  </a:txBody>
                  <a:tcPr marL="0" marR="142984" marT="71492" marB="71492">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endParaRPr lang="en-US" sz="1900" cap="none" spc="0">
                        <a:solidFill>
                          <a:schemeClr val="tx1"/>
                        </a:solidFill>
                      </a:endParaRPr>
                    </a:p>
                  </a:txBody>
                  <a:tcPr marL="0" marR="142984" marT="71492" marB="71492">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r>
                        <a:rPr lang="en-US" sz="1900" cap="none" spc="0">
                          <a:solidFill>
                            <a:schemeClr val="tx1"/>
                          </a:solidFill>
                        </a:rPr>
                        <a:t>Positive</a:t>
                      </a:r>
                    </a:p>
                  </a:txBody>
                  <a:tcPr marL="0" marR="142984" marT="71492" marB="71492">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r>
                        <a:rPr lang="en-US" sz="1900" cap="none" spc="0">
                          <a:solidFill>
                            <a:schemeClr val="tx1"/>
                          </a:solidFill>
                        </a:rPr>
                        <a:t>Negative</a:t>
                      </a:r>
                    </a:p>
                  </a:txBody>
                  <a:tcPr marL="0" marR="142984" marT="71492" marB="71492">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a16="http://schemas.microsoft.com/office/drawing/2014/main" val="268877468"/>
                  </a:ext>
                </a:extLst>
              </a:tr>
              <a:tr h="958593">
                <a:tc>
                  <a:txBody>
                    <a:bodyPr/>
                    <a:lstStyle/>
                    <a:p>
                      <a:r>
                        <a:rPr lang="en-US" sz="1900" cap="none" spc="0">
                          <a:solidFill>
                            <a:schemeClr val="tx1"/>
                          </a:solidFill>
                        </a:rPr>
                        <a:t>Predicated Value</a:t>
                      </a:r>
                    </a:p>
                  </a:txBody>
                  <a:tcPr marL="71492" marR="142984" marT="71492" marB="71492">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endParaRPr lang="en-US" sz="1900" cap="none" spc="0">
                        <a:solidFill>
                          <a:schemeClr val="tx1"/>
                        </a:solidFill>
                      </a:endParaRPr>
                    </a:p>
                  </a:txBody>
                  <a:tcPr marL="71492" marR="142984" marT="71492" marB="71492">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900" cap="none" spc="0">
                          <a:solidFill>
                            <a:schemeClr val="tx1"/>
                          </a:solidFill>
                        </a:rPr>
                        <a:t>TP: 47</a:t>
                      </a:r>
                    </a:p>
                  </a:txBody>
                  <a:tcPr marL="71492" marR="142984" marT="71492" marB="71492">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900" cap="none" spc="0">
                          <a:solidFill>
                            <a:schemeClr val="tx1"/>
                          </a:solidFill>
                        </a:rPr>
                        <a:t>TN:35</a:t>
                      </a:r>
                    </a:p>
                  </a:txBody>
                  <a:tcPr marL="71492" marR="142984" marT="71492" marB="71492">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694901181"/>
                  </a:ext>
                </a:extLst>
              </a:tr>
              <a:tr h="958593">
                <a:tc>
                  <a:txBody>
                    <a:bodyPr/>
                    <a:lstStyle/>
                    <a:p>
                      <a:r>
                        <a:rPr lang="en-US" sz="1900" cap="none" spc="0">
                          <a:solidFill>
                            <a:schemeClr val="tx1"/>
                          </a:solidFill>
                        </a:rPr>
                        <a:t>Predicated Value</a:t>
                      </a:r>
                    </a:p>
                  </a:txBody>
                  <a:tcPr marL="0" marR="142984" marT="71492" marB="71492">
                    <a:lnL w="12700" cmpd="sng">
                      <a:noFill/>
                      <a:prstDash val="solid"/>
                    </a:lnL>
                    <a:lnR w="12700" cmpd="sng">
                      <a:noFill/>
                      <a:prstDash val="solid"/>
                    </a:lnR>
                    <a:lnT w="12700" cmpd="sng">
                      <a:noFill/>
                      <a:prstDash val="solid"/>
                    </a:lnT>
                    <a:lnB w="12700" cmpd="sng">
                      <a:noFill/>
                      <a:prstDash val="solid"/>
                    </a:lnB>
                    <a:noFill/>
                  </a:tcPr>
                </a:tc>
                <a:tc>
                  <a:txBody>
                    <a:bodyPr/>
                    <a:lstStyle/>
                    <a:p>
                      <a:endParaRPr lang="en-US" sz="1900" cap="none" spc="0">
                        <a:solidFill>
                          <a:schemeClr val="tx1"/>
                        </a:solidFill>
                      </a:endParaRPr>
                    </a:p>
                  </a:txBody>
                  <a:tcPr marL="0" marR="142984" marT="71492" marB="71492">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FP:5</a:t>
                      </a:r>
                    </a:p>
                  </a:txBody>
                  <a:tcPr marL="0" marR="142984" marT="71492" marB="71492">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FN:4</a:t>
                      </a:r>
                    </a:p>
                  </a:txBody>
                  <a:tcPr marL="0" marR="142984" marT="71492" marB="71492">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818644089"/>
                  </a:ext>
                </a:extLst>
              </a:tr>
            </a:tbl>
          </a:graphicData>
        </a:graphic>
      </p:graphicFrame>
    </p:spTree>
    <p:extLst>
      <p:ext uri="{BB962C8B-B14F-4D97-AF65-F5344CB8AC3E}">
        <p14:creationId xmlns:p14="http://schemas.microsoft.com/office/powerpoint/2010/main" val="944193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D18C85A-F3FC-64B3-63D3-AF134CD1630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0" i="0" kern="1200">
                <a:solidFill>
                  <a:srgbClr val="FFFFFF"/>
                </a:solidFill>
                <a:effectLst/>
                <a:latin typeface="+mj-lt"/>
                <a:ea typeface="+mj-ea"/>
                <a:cs typeface="+mj-cs"/>
              </a:rPr>
              <a:t> Different types of heart disease:</a:t>
            </a:r>
            <a:endParaRPr lang="en-US" sz="4000" kern="1200">
              <a:solidFill>
                <a:srgbClr val="FFFFFF"/>
              </a:solidFill>
              <a:latin typeface="+mj-lt"/>
              <a:ea typeface="+mj-ea"/>
              <a:cs typeface="+mj-cs"/>
            </a:endParaRPr>
          </a:p>
        </p:txBody>
      </p:sp>
      <p:graphicFrame>
        <p:nvGraphicFramePr>
          <p:cNvPr id="4" name="Table 4">
            <a:extLst>
              <a:ext uri="{FF2B5EF4-FFF2-40B4-BE49-F238E27FC236}">
                <a16:creationId xmlns:a16="http://schemas.microsoft.com/office/drawing/2014/main" id="{0D5F9618-BACC-1C58-808F-06D36A71B662}"/>
              </a:ext>
            </a:extLst>
          </p:cNvPr>
          <p:cNvGraphicFramePr>
            <a:graphicFrameLocks noGrp="1"/>
          </p:cNvGraphicFramePr>
          <p:nvPr>
            <p:ph idx="1"/>
            <p:extLst>
              <p:ext uri="{D42A27DB-BD31-4B8C-83A1-F6EECF244321}">
                <p14:modId xmlns:p14="http://schemas.microsoft.com/office/powerpoint/2010/main" val="2723602799"/>
              </p:ext>
            </p:extLst>
          </p:nvPr>
        </p:nvGraphicFramePr>
        <p:xfrm>
          <a:off x="4056611" y="227484"/>
          <a:ext cx="8066562" cy="6630514"/>
        </p:xfrm>
        <a:graphic>
          <a:graphicData uri="http://schemas.openxmlformats.org/drawingml/2006/table">
            <a:tbl>
              <a:tblPr firstRow="1" bandRow="1">
                <a:tableStyleId>{5C22544A-7EE6-4342-B048-85BDC9FD1C3A}</a:tableStyleId>
              </a:tblPr>
              <a:tblGrid>
                <a:gridCol w="2760846">
                  <a:extLst>
                    <a:ext uri="{9D8B030D-6E8A-4147-A177-3AD203B41FA5}">
                      <a16:colId xmlns:a16="http://schemas.microsoft.com/office/drawing/2014/main" val="3738770021"/>
                    </a:ext>
                  </a:extLst>
                </a:gridCol>
                <a:gridCol w="5305716">
                  <a:extLst>
                    <a:ext uri="{9D8B030D-6E8A-4147-A177-3AD203B41FA5}">
                      <a16:colId xmlns:a16="http://schemas.microsoft.com/office/drawing/2014/main" val="3092531088"/>
                    </a:ext>
                  </a:extLst>
                </a:gridCol>
              </a:tblGrid>
              <a:tr h="753204">
                <a:tc>
                  <a:txBody>
                    <a:bodyPr/>
                    <a:lstStyle/>
                    <a:p>
                      <a:r>
                        <a:rPr lang="en-US" sz="1400" b="0" i="0" kern="1200">
                          <a:solidFill>
                            <a:schemeClr val="lt1"/>
                          </a:solidFill>
                          <a:effectLst/>
                          <a:latin typeface="+mn-lt"/>
                          <a:ea typeface="+mn-ea"/>
                          <a:cs typeface="+mn-cs"/>
                        </a:rPr>
                        <a:t>Arrhythmia </a:t>
                      </a:r>
                      <a:endParaRPr lang="en-US" sz="1400"/>
                    </a:p>
                  </a:txBody>
                  <a:tcPr marL="71897" marR="71897" marT="35948" marB="35948"/>
                </a:tc>
                <a:tc>
                  <a:txBody>
                    <a:bodyPr/>
                    <a:lstStyle/>
                    <a:p>
                      <a:r>
                        <a:rPr lang="en-US" sz="1400" b="0" i="0" kern="1200">
                          <a:solidFill>
                            <a:schemeClr val="lt1"/>
                          </a:solidFill>
                          <a:effectLst/>
                          <a:latin typeface="+mn-lt"/>
                          <a:ea typeface="+mn-ea"/>
                          <a:cs typeface="+mn-cs"/>
                        </a:rPr>
                        <a:t>The heartbeat is improper whether it may irregular, too slow or too fast. </a:t>
                      </a:r>
                      <a:endParaRPr lang="en-US" sz="1400" dirty="0"/>
                    </a:p>
                  </a:txBody>
                  <a:tcPr marL="71897" marR="71897" marT="35948" marB="35948"/>
                </a:tc>
                <a:extLst>
                  <a:ext uri="{0D108BD9-81ED-4DB2-BD59-A6C34878D82A}">
                    <a16:rowId xmlns:a16="http://schemas.microsoft.com/office/drawing/2014/main" val="3725467008"/>
                  </a:ext>
                </a:extLst>
              </a:tr>
              <a:tr h="753204">
                <a:tc>
                  <a:txBody>
                    <a:bodyPr/>
                    <a:lstStyle/>
                    <a:p>
                      <a:r>
                        <a:rPr lang="en-US" sz="1400" b="0" i="0" kern="1200">
                          <a:solidFill>
                            <a:schemeClr val="dk1"/>
                          </a:solidFill>
                          <a:effectLst/>
                          <a:latin typeface="+mn-lt"/>
                          <a:ea typeface="+mn-ea"/>
                          <a:cs typeface="+mn-cs"/>
                        </a:rPr>
                        <a:t>Cardiac arrest</a:t>
                      </a:r>
                      <a:endParaRPr lang="en-US" sz="1400"/>
                    </a:p>
                  </a:txBody>
                  <a:tcPr marL="71897" marR="71897" marT="35948" marB="35948"/>
                </a:tc>
                <a:tc>
                  <a:txBody>
                    <a:bodyPr/>
                    <a:lstStyle/>
                    <a:p>
                      <a:r>
                        <a:rPr lang="en-US" sz="1400" b="0" i="0" kern="1200">
                          <a:solidFill>
                            <a:schemeClr val="dk1"/>
                          </a:solidFill>
                          <a:effectLst/>
                          <a:latin typeface="+mn-lt"/>
                          <a:ea typeface="+mn-ea"/>
                          <a:cs typeface="+mn-cs"/>
                        </a:rPr>
                        <a:t>An unexpected loss of heart  failure function, consciousness and Shortness of  breath occur suddenly.</a:t>
                      </a:r>
                      <a:endParaRPr lang="en-US" sz="1400" dirty="0"/>
                    </a:p>
                  </a:txBody>
                  <a:tcPr marL="71897" marR="71897" marT="35948" marB="35948"/>
                </a:tc>
                <a:extLst>
                  <a:ext uri="{0D108BD9-81ED-4DB2-BD59-A6C34878D82A}">
                    <a16:rowId xmlns:a16="http://schemas.microsoft.com/office/drawing/2014/main" val="3157247375"/>
                  </a:ext>
                </a:extLst>
              </a:tr>
              <a:tr h="753204">
                <a:tc>
                  <a:txBody>
                    <a:bodyPr/>
                    <a:lstStyle/>
                    <a:p>
                      <a:r>
                        <a:rPr lang="en-US" sz="1400" b="0" i="0" kern="1200">
                          <a:solidFill>
                            <a:schemeClr val="dk1"/>
                          </a:solidFill>
                          <a:effectLst/>
                          <a:latin typeface="+mn-lt"/>
                          <a:ea typeface="+mn-ea"/>
                          <a:cs typeface="+mn-cs"/>
                        </a:rPr>
                        <a:t>Congestive heart failure </a:t>
                      </a:r>
                      <a:endParaRPr lang="en-US" sz="1400"/>
                    </a:p>
                  </a:txBody>
                  <a:tcPr marL="71897" marR="71897" marT="35948" marB="35948"/>
                </a:tc>
                <a:tc>
                  <a:txBody>
                    <a:bodyPr/>
                    <a:lstStyle/>
                    <a:p>
                      <a:r>
                        <a:rPr lang="en-US" sz="1400" b="0" i="0" kern="1200">
                          <a:solidFill>
                            <a:schemeClr val="dk1"/>
                          </a:solidFill>
                          <a:effectLst/>
                          <a:latin typeface="+mn-lt"/>
                          <a:ea typeface="+mn-ea"/>
                          <a:cs typeface="+mn-cs"/>
                        </a:rPr>
                        <a:t>The heart does not pump blood as well as human artery it should be, it is the condition of chronic.</a:t>
                      </a:r>
                      <a:endParaRPr lang="en-US" sz="1400" dirty="0"/>
                    </a:p>
                  </a:txBody>
                  <a:tcPr marL="71897" marR="71897" marT="35948" marB="35948"/>
                </a:tc>
                <a:extLst>
                  <a:ext uri="{0D108BD9-81ED-4DB2-BD59-A6C34878D82A}">
                    <a16:rowId xmlns:a16="http://schemas.microsoft.com/office/drawing/2014/main" val="3062641220"/>
                  </a:ext>
                </a:extLst>
              </a:tr>
              <a:tr h="450757">
                <a:tc>
                  <a:txBody>
                    <a:bodyPr/>
                    <a:lstStyle/>
                    <a:p>
                      <a:r>
                        <a:rPr lang="en-US" sz="1400" b="0" i="0" kern="1200">
                          <a:solidFill>
                            <a:schemeClr val="dk1"/>
                          </a:solidFill>
                          <a:effectLst/>
                          <a:latin typeface="+mn-lt"/>
                          <a:ea typeface="+mn-ea"/>
                          <a:cs typeface="+mn-cs"/>
                        </a:rPr>
                        <a:t>Congenital heart disease</a:t>
                      </a:r>
                      <a:endParaRPr lang="en-US" sz="1400"/>
                    </a:p>
                  </a:txBody>
                  <a:tcPr marL="71897" marR="71897" marT="35948" marB="35948"/>
                </a:tc>
                <a:tc>
                  <a:txBody>
                    <a:bodyPr/>
                    <a:lstStyle/>
                    <a:p>
                      <a:r>
                        <a:rPr lang="en-US" sz="1400" b="0" i="0" kern="1200">
                          <a:solidFill>
                            <a:schemeClr val="dk1"/>
                          </a:solidFill>
                          <a:effectLst/>
                          <a:latin typeface="+mn-lt"/>
                          <a:ea typeface="+mn-ea"/>
                          <a:cs typeface="+mn-cs"/>
                        </a:rPr>
                        <a:t>The heart’s abnormally which develops before birth.</a:t>
                      </a:r>
                      <a:endParaRPr lang="en-US" sz="1400" dirty="0"/>
                    </a:p>
                  </a:txBody>
                  <a:tcPr marL="71897" marR="71897" marT="35948" marB="35948"/>
                </a:tc>
                <a:extLst>
                  <a:ext uri="{0D108BD9-81ED-4DB2-BD59-A6C34878D82A}">
                    <a16:rowId xmlns:a16="http://schemas.microsoft.com/office/drawing/2014/main" val="2933949905"/>
                  </a:ext>
                </a:extLst>
              </a:tr>
              <a:tr h="1358092">
                <a:tc>
                  <a:txBody>
                    <a:bodyPr/>
                    <a:lstStyle/>
                    <a:p>
                      <a:r>
                        <a:rPr lang="en-US" sz="1400" b="0" i="0" kern="1200">
                          <a:solidFill>
                            <a:schemeClr val="dk1"/>
                          </a:solidFill>
                          <a:effectLst/>
                          <a:latin typeface="+mn-lt"/>
                          <a:ea typeface="+mn-ea"/>
                          <a:cs typeface="+mn-cs"/>
                        </a:rPr>
                        <a:t>Coronary artery disease</a:t>
                      </a:r>
                      <a:endParaRPr lang="en-US" sz="1400"/>
                    </a:p>
                  </a:txBody>
                  <a:tcPr marL="71897" marR="71897" marT="35948" marB="35948"/>
                </a:tc>
                <a:tc>
                  <a:txBody>
                    <a:bodyPr/>
                    <a:lstStyle/>
                    <a:p>
                      <a:r>
                        <a:rPr lang="en-US" sz="1400" b="0" i="0" kern="1200">
                          <a:solidFill>
                            <a:schemeClr val="dk1"/>
                          </a:solidFill>
                          <a:effectLst/>
                          <a:latin typeface="+mn-lt"/>
                          <a:ea typeface="+mn-ea"/>
                          <a:cs typeface="+mn-cs"/>
                        </a:rPr>
                        <a:t>The heart’s major blood vessels can be  Damage, or any disease can be occurring in the blood vessels.</a:t>
                      </a:r>
                    </a:p>
                    <a:p>
                      <a:endParaRPr lang="en-US" sz="1400" dirty="0"/>
                    </a:p>
                  </a:txBody>
                  <a:tcPr marL="71897" marR="71897" marT="35948" marB="35948"/>
                </a:tc>
                <a:extLst>
                  <a:ext uri="{0D108BD9-81ED-4DB2-BD59-A6C34878D82A}">
                    <a16:rowId xmlns:a16="http://schemas.microsoft.com/office/drawing/2014/main" val="2095945293"/>
                  </a:ext>
                </a:extLst>
              </a:tr>
              <a:tr h="753204">
                <a:tc>
                  <a:txBody>
                    <a:bodyPr/>
                    <a:lstStyle/>
                    <a:p>
                      <a:r>
                        <a:rPr lang="en-US" sz="1400" b="0" i="0" kern="1200">
                          <a:solidFill>
                            <a:schemeClr val="dk1"/>
                          </a:solidFill>
                          <a:effectLst/>
                          <a:latin typeface="+mn-lt"/>
                          <a:ea typeface="+mn-ea"/>
                          <a:cs typeface="+mn-cs"/>
                        </a:rPr>
                        <a:t>High Blood Pressure</a:t>
                      </a:r>
                      <a:endParaRPr lang="en-US" sz="1400"/>
                    </a:p>
                  </a:txBody>
                  <a:tcPr marL="71897" marR="71897" marT="35948" marB="35948"/>
                </a:tc>
                <a:tc>
                  <a:txBody>
                    <a:bodyPr/>
                    <a:lstStyle/>
                    <a:p>
                      <a:r>
                        <a:rPr lang="en-US" sz="1400" b="0" i="0" kern="1200">
                          <a:solidFill>
                            <a:schemeClr val="dk1"/>
                          </a:solidFill>
                          <a:effectLst/>
                          <a:latin typeface="+mn-lt"/>
                          <a:ea typeface="+mn-ea"/>
                          <a:cs typeface="+mn-cs"/>
                        </a:rPr>
                        <a:t>It has been a condition that the force of the blood against the artery walls is too high.</a:t>
                      </a:r>
                      <a:endParaRPr lang="en-US" sz="1400" dirty="0"/>
                    </a:p>
                  </a:txBody>
                  <a:tcPr marL="71897" marR="71897" marT="35948" marB="35948"/>
                </a:tc>
                <a:extLst>
                  <a:ext uri="{0D108BD9-81ED-4DB2-BD59-A6C34878D82A}">
                    <a16:rowId xmlns:a16="http://schemas.microsoft.com/office/drawing/2014/main" val="4028529178"/>
                  </a:ext>
                </a:extLst>
              </a:tr>
              <a:tr h="1358092">
                <a:tc>
                  <a:txBody>
                    <a:bodyPr/>
                    <a:lstStyle/>
                    <a:p>
                      <a:r>
                        <a:rPr lang="en-US" sz="1400" b="0" i="0" kern="1200">
                          <a:solidFill>
                            <a:schemeClr val="dk1"/>
                          </a:solidFill>
                          <a:effectLst/>
                          <a:latin typeface="+mn-lt"/>
                          <a:ea typeface="+mn-ea"/>
                          <a:cs typeface="+mn-cs"/>
                        </a:rPr>
                        <a:t>Peripheral artery disease</a:t>
                      </a:r>
                      <a:endParaRPr lang="en-US" sz="1400"/>
                    </a:p>
                  </a:txBody>
                  <a:tcPr marL="71897" marR="71897" marT="35948" marB="35948"/>
                </a:tc>
                <a:tc>
                  <a:txBody>
                    <a:bodyPr/>
                    <a:lstStyle/>
                    <a:p>
                      <a:r>
                        <a:rPr lang="en-US" sz="1400" b="0" i="0" kern="1200">
                          <a:solidFill>
                            <a:schemeClr val="dk1"/>
                          </a:solidFill>
                          <a:effectLst/>
                          <a:latin typeface="+mn-lt"/>
                          <a:ea typeface="+mn-ea"/>
                          <a:cs typeface="+mn-cs"/>
                        </a:rPr>
                        <a:t>The narrowed blood vessels which can be reduce flow of blood in the limbs, is the circulatory condition. </a:t>
                      </a:r>
                    </a:p>
                    <a:p>
                      <a:endParaRPr lang="en-US" sz="1400" dirty="0"/>
                    </a:p>
                  </a:txBody>
                  <a:tcPr marL="71897" marR="71897" marT="35948" marB="35948"/>
                </a:tc>
                <a:extLst>
                  <a:ext uri="{0D108BD9-81ED-4DB2-BD59-A6C34878D82A}">
                    <a16:rowId xmlns:a16="http://schemas.microsoft.com/office/drawing/2014/main" val="3154699153"/>
                  </a:ext>
                </a:extLst>
              </a:tr>
              <a:tr h="450757">
                <a:tc>
                  <a:txBody>
                    <a:bodyPr/>
                    <a:lstStyle/>
                    <a:p>
                      <a:r>
                        <a:rPr lang="en-US" sz="1400" b="0" i="0" kern="1200">
                          <a:solidFill>
                            <a:schemeClr val="dk1"/>
                          </a:solidFill>
                          <a:effectLst/>
                          <a:latin typeface="+mn-lt"/>
                          <a:ea typeface="+mn-ea"/>
                          <a:cs typeface="+mn-cs"/>
                        </a:rPr>
                        <a:t>Stroke </a:t>
                      </a:r>
                      <a:endParaRPr lang="en-US" sz="1400"/>
                    </a:p>
                  </a:txBody>
                  <a:tcPr marL="71897" marR="71897" marT="35948" marB="35948"/>
                </a:tc>
                <a:tc>
                  <a:txBody>
                    <a:bodyPr/>
                    <a:lstStyle/>
                    <a:p>
                      <a:r>
                        <a:rPr lang="en-US" sz="1400" b="0" i="0" kern="1200">
                          <a:solidFill>
                            <a:schemeClr val="dk1"/>
                          </a:solidFill>
                          <a:effectLst/>
                          <a:latin typeface="+mn-lt"/>
                          <a:ea typeface="+mn-ea"/>
                          <a:cs typeface="+mn-cs"/>
                        </a:rPr>
                        <a:t>Interruption of blood supply or occur damage to the brain. </a:t>
                      </a:r>
                      <a:endParaRPr lang="en-US" sz="1400" dirty="0"/>
                    </a:p>
                  </a:txBody>
                  <a:tcPr marL="71897" marR="71897" marT="35948" marB="35948"/>
                </a:tc>
                <a:extLst>
                  <a:ext uri="{0D108BD9-81ED-4DB2-BD59-A6C34878D82A}">
                    <a16:rowId xmlns:a16="http://schemas.microsoft.com/office/drawing/2014/main" val="1250204144"/>
                  </a:ext>
                </a:extLst>
              </a:tr>
            </a:tbl>
          </a:graphicData>
        </a:graphic>
      </p:graphicFrame>
    </p:spTree>
    <p:extLst>
      <p:ext uri="{BB962C8B-B14F-4D97-AF65-F5344CB8AC3E}">
        <p14:creationId xmlns:p14="http://schemas.microsoft.com/office/powerpoint/2010/main" val="37351799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D53516-7A1A-C125-F705-678E8A9AB9AD}"/>
              </a:ext>
            </a:extLst>
          </p:cNvPr>
          <p:cNvSpPr>
            <a:spLocks noGrp="1"/>
          </p:cNvSpPr>
          <p:nvPr>
            <p:ph type="title"/>
          </p:nvPr>
        </p:nvSpPr>
        <p:spPr>
          <a:xfrm>
            <a:off x="135020" y="0"/>
            <a:ext cx="4839316" cy="1643974"/>
          </a:xfrm>
        </p:spPr>
        <p:txBody>
          <a:bodyPr anchor="ctr">
            <a:normAutofit/>
          </a:bodyPr>
          <a:lstStyle/>
          <a:p>
            <a:r>
              <a:rPr lang="en-US" sz="4800">
                <a:solidFill>
                  <a:schemeClr val="accent1"/>
                </a:solidFill>
              </a:rPr>
              <a:t>Naïve Bayes Results:</a:t>
            </a:r>
          </a:p>
        </p:txBody>
      </p:sp>
      <p:sp>
        <p:nvSpPr>
          <p:cNvPr id="20"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6F4CE1-7C69-172E-4B2C-087EABD6687C}"/>
              </a:ext>
            </a:extLst>
          </p:cNvPr>
          <p:cNvSpPr>
            <a:spLocks noGrp="1"/>
          </p:cNvSpPr>
          <p:nvPr>
            <p:ph idx="1"/>
          </p:nvPr>
        </p:nvSpPr>
        <p:spPr>
          <a:xfrm>
            <a:off x="5541263" y="0"/>
            <a:ext cx="6007608" cy="1932420"/>
          </a:xfrm>
        </p:spPr>
        <p:txBody>
          <a:bodyPr anchor="ctr">
            <a:normAutofit/>
          </a:bodyPr>
          <a:lstStyle/>
          <a:p>
            <a:r>
              <a:rPr lang="en-US" sz="2200"/>
              <a:t>Accuracy : 0.869</a:t>
            </a:r>
          </a:p>
          <a:p>
            <a:r>
              <a:rPr lang="en-US" sz="2200"/>
              <a:t>Precision:  0.900</a:t>
            </a:r>
          </a:p>
          <a:p>
            <a:r>
              <a:rPr lang="en-US" sz="2200"/>
              <a:t>Recall       :  0.844</a:t>
            </a:r>
          </a:p>
          <a:p>
            <a:r>
              <a:rPr lang="en-US" sz="2200"/>
              <a:t>F1 Score    : 0.871</a:t>
            </a:r>
          </a:p>
          <a:p>
            <a:endParaRPr lang="en-US" sz="2200"/>
          </a:p>
        </p:txBody>
      </p:sp>
      <p:pic>
        <p:nvPicPr>
          <p:cNvPr id="6" name="Picture 5" descr="A screenshot of a computer&#10;&#10;Description automatically generated">
            <a:extLst>
              <a:ext uri="{FF2B5EF4-FFF2-40B4-BE49-F238E27FC236}">
                <a16:creationId xmlns:a16="http://schemas.microsoft.com/office/drawing/2014/main" id="{28C1C85B-7327-E19B-6ABA-54F604D48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3974"/>
            <a:ext cx="7493798" cy="5145931"/>
          </a:xfrm>
          <a:prstGeom prst="rect">
            <a:avLst/>
          </a:prstGeom>
        </p:spPr>
      </p:pic>
      <p:graphicFrame>
        <p:nvGraphicFramePr>
          <p:cNvPr id="4" name="Table 3">
            <a:extLst>
              <a:ext uri="{FF2B5EF4-FFF2-40B4-BE49-F238E27FC236}">
                <a16:creationId xmlns:a16="http://schemas.microsoft.com/office/drawing/2014/main" id="{3EA94238-3F22-DCF1-4CE7-FAC450511933}"/>
              </a:ext>
            </a:extLst>
          </p:cNvPr>
          <p:cNvGraphicFramePr>
            <a:graphicFrameLocks noGrp="1"/>
          </p:cNvGraphicFramePr>
          <p:nvPr>
            <p:extLst>
              <p:ext uri="{D42A27DB-BD31-4B8C-83A1-F6EECF244321}">
                <p14:modId xmlns:p14="http://schemas.microsoft.com/office/powerpoint/2010/main" val="3173838245"/>
              </p:ext>
            </p:extLst>
          </p:nvPr>
        </p:nvGraphicFramePr>
        <p:xfrm>
          <a:off x="7548664" y="2199132"/>
          <a:ext cx="4640287" cy="4658869"/>
        </p:xfrm>
        <a:graphic>
          <a:graphicData uri="http://schemas.openxmlformats.org/drawingml/2006/table">
            <a:tbl>
              <a:tblPr firstRow="1" bandRow="1">
                <a:tableStyleId>{5C22544A-7EE6-4342-B048-85BDC9FD1C3A}</a:tableStyleId>
              </a:tblPr>
              <a:tblGrid>
                <a:gridCol w="1372233">
                  <a:extLst>
                    <a:ext uri="{9D8B030D-6E8A-4147-A177-3AD203B41FA5}">
                      <a16:colId xmlns:a16="http://schemas.microsoft.com/office/drawing/2014/main" val="652633973"/>
                    </a:ext>
                  </a:extLst>
                </a:gridCol>
                <a:gridCol w="919707">
                  <a:extLst>
                    <a:ext uri="{9D8B030D-6E8A-4147-A177-3AD203B41FA5}">
                      <a16:colId xmlns:a16="http://schemas.microsoft.com/office/drawing/2014/main" val="4035101274"/>
                    </a:ext>
                  </a:extLst>
                </a:gridCol>
                <a:gridCol w="1161736">
                  <a:extLst>
                    <a:ext uri="{9D8B030D-6E8A-4147-A177-3AD203B41FA5}">
                      <a16:colId xmlns:a16="http://schemas.microsoft.com/office/drawing/2014/main" val="696751118"/>
                    </a:ext>
                  </a:extLst>
                </a:gridCol>
                <a:gridCol w="1186611">
                  <a:extLst>
                    <a:ext uri="{9D8B030D-6E8A-4147-A177-3AD203B41FA5}">
                      <a16:colId xmlns:a16="http://schemas.microsoft.com/office/drawing/2014/main" val="2978485415"/>
                    </a:ext>
                  </a:extLst>
                </a:gridCol>
              </a:tblGrid>
              <a:tr h="1185632">
                <a:tc>
                  <a:txBody>
                    <a:bodyPr/>
                    <a:lstStyle/>
                    <a:p>
                      <a:endParaRPr lang="en-US" sz="2200"/>
                    </a:p>
                  </a:txBody>
                  <a:tcPr marL="114082" marR="114082" marT="57041" marB="57041"/>
                </a:tc>
                <a:tc>
                  <a:txBody>
                    <a:bodyPr/>
                    <a:lstStyle/>
                    <a:p>
                      <a:endParaRPr lang="en-US" sz="2200"/>
                    </a:p>
                  </a:txBody>
                  <a:tcPr marL="114082" marR="114082" marT="57041" marB="57041"/>
                </a:tc>
                <a:tc>
                  <a:txBody>
                    <a:bodyPr/>
                    <a:lstStyle/>
                    <a:p>
                      <a:r>
                        <a:rPr lang="en-US" sz="2200"/>
                        <a:t>Actual Value</a:t>
                      </a:r>
                    </a:p>
                  </a:txBody>
                  <a:tcPr marL="114082" marR="114082" marT="57041" marB="57041"/>
                </a:tc>
                <a:tc>
                  <a:txBody>
                    <a:bodyPr/>
                    <a:lstStyle/>
                    <a:p>
                      <a:r>
                        <a:rPr lang="en-US" sz="2200"/>
                        <a:t>Actual Value</a:t>
                      </a:r>
                    </a:p>
                  </a:txBody>
                  <a:tcPr marL="114082" marR="114082" marT="57041" marB="57041"/>
                </a:tc>
                <a:extLst>
                  <a:ext uri="{0D108BD9-81ED-4DB2-BD59-A6C34878D82A}">
                    <a16:rowId xmlns:a16="http://schemas.microsoft.com/office/drawing/2014/main" val="3183480467"/>
                  </a:ext>
                </a:extLst>
              </a:tr>
              <a:tr h="1101973">
                <a:tc>
                  <a:txBody>
                    <a:bodyPr/>
                    <a:lstStyle/>
                    <a:p>
                      <a:endParaRPr lang="en-US" sz="2200"/>
                    </a:p>
                  </a:txBody>
                  <a:tcPr marL="114082" marR="114082" marT="57041" marB="57041"/>
                </a:tc>
                <a:tc>
                  <a:txBody>
                    <a:bodyPr/>
                    <a:lstStyle/>
                    <a:p>
                      <a:endParaRPr lang="en-US" sz="2200"/>
                    </a:p>
                  </a:txBody>
                  <a:tcPr marL="114082" marR="114082" marT="57041" marB="57041"/>
                </a:tc>
                <a:tc>
                  <a:txBody>
                    <a:bodyPr/>
                    <a:lstStyle/>
                    <a:p>
                      <a:r>
                        <a:rPr lang="en-US" sz="2200"/>
                        <a:t>Positive </a:t>
                      </a:r>
                    </a:p>
                  </a:txBody>
                  <a:tcPr marL="114082" marR="114082" marT="57041" marB="57041"/>
                </a:tc>
                <a:tc>
                  <a:txBody>
                    <a:bodyPr/>
                    <a:lstStyle/>
                    <a:p>
                      <a:r>
                        <a:rPr lang="en-US" sz="2200"/>
                        <a:t>Negative</a:t>
                      </a:r>
                    </a:p>
                  </a:txBody>
                  <a:tcPr marL="114082" marR="114082" marT="57041" marB="57041"/>
                </a:tc>
                <a:extLst>
                  <a:ext uri="{0D108BD9-81ED-4DB2-BD59-A6C34878D82A}">
                    <a16:rowId xmlns:a16="http://schemas.microsoft.com/office/drawing/2014/main" val="2542007547"/>
                  </a:ext>
                </a:extLst>
              </a:tr>
              <a:tr h="1185632">
                <a:tc>
                  <a:txBody>
                    <a:bodyPr/>
                    <a:lstStyle/>
                    <a:p>
                      <a:r>
                        <a:rPr lang="en-US" sz="2200"/>
                        <a:t>Predicated Values</a:t>
                      </a:r>
                    </a:p>
                  </a:txBody>
                  <a:tcPr marL="114082" marR="114082" marT="57041" marB="57041"/>
                </a:tc>
                <a:tc>
                  <a:txBody>
                    <a:bodyPr/>
                    <a:lstStyle/>
                    <a:p>
                      <a:r>
                        <a:rPr lang="en-US" sz="2200"/>
                        <a:t>True</a:t>
                      </a:r>
                    </a:p>
                  </a:txBody>
                  <a:tcPr marL="114082" marR="114082" marT="57041" marB="57041"/>
                </a:tc>
                <a:tc>
                  <a:txBody>
                    <a:bodyPr/>
                    <a:lstStyle/>
                    <a:p>
                      <a:r>
                        <a:rPr lang="en-US" sz="2200"/>
                        <a:t>TP: 27</a:t>
                      </a:r>
                    </a:p>
                  </a:txBody>
                  <a:tcPr marL="114082" marR="114082" marT="57041" marB="57041"/>
                </a:tc>
                <a:tc>
                  <a:txBody>
                    <a:bodyPr/>
                    <a:lstStyle/>
                    <a:p>
                      <a:r>
                        <a:rPr lang="en-US" sz="2200"/>
                        <a:t>FN: 26</a:t>
                      </a:r>
                    </a:p>
                  </a:txBody>
                  <a:tcPr marL="114082" marR="114082" marT="57041" marB="57041"/>
                </a:tc>
                <a:extLst>
                  <a:ext uri="{0D108BD9-81ED-4DB2-BD59-A6C34878D82A}">
                    <a16:rowId xmlns:a16="http://schemas.microsoft.com/office/drawing/2014/main" val="804470886"/>
                  </a:ext>
                </a:extLst>
              </a:tr>
              <a:tr h="1185632">
                <a:tc>
                  <a:txBody>
                    <a:bodyPr/>
                    <a:lstStyle/>
                    <a:p>
                      <a:r>
                        <a:rPr lang="en-US" sz="2200"/>
                        <a:t>Predicated Values</a:t>
                      </a:r>
                    </a:p>
                  </a:txBody>
                  <a:tcPr marL="114082" marR="114082" marT="57041" marB="57041"/>
                </a:tc>
                <a:tc>
                  <a:txBody>
                    <a:bodyPr/>
                    <a:lstStyle/>
                    <a:p>
                      <a:r>
                        <a:rPr lang="en-US" sz="2200"/>
                        <a:t>False</a:t>
                      </a:r>
                    </a:p>
                  </a:txBody>
                  <a:tcPr marL="114082" marR="114082" marT="57041" marB="57041"/>
                </a:tc>
                <a:tc>
                  <a:txBody>
                    <a:bodyPr/>
                    <a:lstStyle/>
                    <a:p>
                      <a:r>
                        <a:rPr lang="en-US" sz="2200"/>
                        <a:t>FP: 3</a:t>
                      </a:r>
                    </a:p>
                  </a:txBody>
                  <a:tcPr marL="114082" marR="114082" marT="57041" marB="57041"/>
                </a:tc>
                <a:tc>
                  <a:txBody>
                    <a:bodyPr/>
                    <a:lstStyle/>
                    <a:p>
                      <a:r>
                        <a:rPr lang="en-US" sz="2200"/>
                        <a:t>TN: 5</a:t>
                      </a:r>
                    </a:p>
                  </a:txBody>
                  <a:tcPr marL="114082" marR="114082" marT="57041" marB="57041"/>
                </a:tc>
                <a:extLst>
                  <a:ext uri="{0D108BD9-81ED-4DB2-BD59-A6C34878D82A}">
                    <a16:rowId xmlns:a16="http://schemas.microsoft.com/office/drawing/2014/main" val="563491055"/>
                  </a:ext>
                </a:extLst>
              </a:tr>
            </a:tbl>
          </a:graphicData>
        </a:graphic>
      </p:graphicFrame>
    </p:spTree>
    <p:extLst>
      <p:ext uri="{BB962C8B-B14F-4D97-AF65-F5344CB8AC3E}">
        <p14:creationId xmlns:p14="http://schemas.microsoft.com/office/powerpoint/2010/main" val="15857359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B9D57-0338-1476-F23F-0E1A66D78ED7}"/>
              </a:ext>
            </a:extLst>
          </p:cNvPr>
          <p:cNvSpPr>
            <a:spLocks noGrp="1"/>
          </p:cNvSpPr>
          <p:nvPr>
            <p:ph type="title"/>
          </p:nvPr>
        </p:nvSpPr>
        <p:spPr>
          <a:xfrm>
            <a:off x="838198" y="547815"/>
            <a:ext cx="5167185" cy="1680519"/>
          </a:xfrm>
        </p:spPr>
        <p:txBody>
          <a:bodyPr>
            <a:normAutofit/>
          </a:bodyPr>
          <a:lstStyle/>
          <a:p>
            <a:r>
              <a:rPr lang="en-US" sz="4000">
                <a:solidFill>
                  <a:schemeClr val="accent1"/>
                </a:solidFill>
              </a:rPr>
              <a:t>KNN RESULTS:</a:t>
            </a:r>
          </a:p>
        </p:txBody>
      </p:sp>
      <p:sp>
        <p:nvSpPr>
          <p:cNvPr id="3" name="Content Placeholder 2">
            <a:extLst>
              <a:ext uri="{FF2B5EF4-FFF2-40B4-BE49-F238E27FC236}">
                <a16:creationId xmlns:a16="http://schemas.microsoft.com/office/drawing/2014/main" id="{0AA41EC1-47C7-4F34-AD74-0A9DCD18C8BE}"/>
              </a:ext>
            </a:extLst>
          </p:cNvPr>
          <p:cNvSpPr>
            <a:spLocks noGrp="1"/>
          </p:cNvSpPr>
          <p:nvPr>
            <p:ph idx="1"/>
          </p:nvPr>
        </p:nvSpPr>
        <p:spPr>
          <a:xfrm>
            <a:off x="6186619" y="547815"/>
            <a:ext cx="5178960" cy="1680519"/>
          </a:xfrm>
        </p:spPr>
        <p:txBody>
          <a:bodyPr anchor="ctr">
            <a:normAutofit/>
          </a:bodyPr>
          <a:lstStyle/>
          <a:p>
            <a:r>
              <a:rPr lang="en-US" sz="2000"/>
              <a:t>Accuracy : 0.639</a:t>
            </a:r>
          </a:p>
          <a:p>
            <a:r>
              <a:rPr lang="en-US" sz="2000"/>
              <a:t>Precision : 0.4666</a:t>
            </a:r>
          </a:p>
          <a:p>
            <a:r>
              <a:rPr lang="en-US" sz="2000"/>
              <a:t>Recall       : 0.76</a:t>
            </a:r>
          </a:p>
          <a:p>
            <a:r>
              <a:rPr lang="en-US" sz="2000"/>
              <a:t>F1 Score   :  </a:t>
            </a:r>
          </a:p>
          <a:p>
            <a:endParaRPr lang="en-US" sz="2000"/>
          </a:p>
        </p:txBody>
      </p:sp>
      <p:pic>
        <p:nvPicPr>
          <p:cNvPr id="7" name="Picture 6" descr="A screenshot of a computer program&#10;&#10;Description automatically generated">
            <a:extLst>
              <a:ext uri="{FF2B5EF4-FFF2-40B4-BE49-F238E27FC236}">
                <a16:creationId xmlns:a16="http://schemas.microsoft.com/office/drawing/2014/main" id="{291668AB-3298-F58A-A278-A83F40DA8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11536"/>
            <a:ext cx="6351969" cy="3564361"/>
          </a:xfrm>
          <a:prstGeom prst="rect">
            <a:avLst/>
          </a:prstGeom>
        </p:spPr>
      </p:pic>
      <p:graphicFrame>
        <p:nvGraphicFramePr>
          <p:cNvPr id="5" name="Table 4">
            <a:extLst>
              <a:ext uri="{FF2B5EF4-FFF2-40B4-BE49-F238E27FC236}">
                <a16:creationId xmlns:a16="http://schemas.microsoft.com/office/drawing/2014/main" id="{D4D78D38-D10C-3E4F-35FE-33CF8581760F}"/>
              </a:ext>
            </a:extLst>
          </p:cNvPr>
          <p:cNvGraphicFramePr>
            <a:graphicFrameLocks noGrp="1"/>
          </p:cNvGraphicFramePr>
          <p:nvPr>
            <p:extLst>
              <p:ext uri="{D42A27DB-BD31-4B8C-83A1-F6EECF244321}">
                <p14:modId xmlns:p14="http://schemas.microsoft.com/office/powerpoint/2010/main" val="3628317026"/>
              </p:ext>
            </p:extLst>
          </p:nvPr>
        </p:nvGraphicFramePr>
        <p:xfrm>
          <a:off x="6429983" y="2913634"/>
          <a:ext cx="5680954" cy="3827635"/>
        </p:xfrm>
        <a:graphic>
          <a:graphicData uri="http://schemas.openxmlformats.org/drawingml/2006/table">
            <a:tbl>
              <a:tblPr firstRow="1" bandRow="1">
                <a:tableStyleId>{5C22544A-7EE6-4342-B048-85BDC9FD1C3A}</a:tableStyleId>
              </a:tblPr>
              <a:tblGrid>
                <a:gridCol w="1734976">
                  <a:extLst>
                    <a:ext uri="{9D8B030D-6E8A-4147-A177-3AD203B41FA5}">
                      <a16:colId xmlns:a16="http://schemas.microsoft.com/office/drawing/2014/main" val="974979030"/>
                    </a:ext>
                  </a:extLst>
                </a:gridCol>
                <a:gridCol w="1071052">
                  <a:extLst>
                    <a:ext uri="{9D8B030D-6E8A-4147-A177-3AD203B41FA5}">
                      <a16:colId xmlns:a16="http://schemas.microsoft.com/office/drawing/2014/main" val="2533853457"/>
                    </a:ext>
                  </a:extLst>
                </a:gridCol>
                <a:gridCol w="1374828">
                  <a:extLst>
                    <a:ext uri="{9D8B030D-6E8A-4147-A177-3AD203B41FA5}">
                      <a16:colId xmlns:a16="http://schemas.microsoft.com/office/drawing/2014/main" val="1411026311"/>
                    </a:ext>
                  </a:extLst>
                </a:gridCol>
                <a:gridCol w="1500098">
                  <a:extLst>
                    <a:ext uri="{9D8B030D-6E8A-4147-A177-3AD203B41FA5}">
                      <a16:colId xmlns:a16="http://schemas.microsoft.com/office/drawing/2014/main" val="1387973646"/>
                    </a:ext>
                  </a:extLst>
                </a:gridCol>
              </a:tblGrid>
              <a:tr h="1064831">
                <a:tc>
                  <a:txBody>
                    <a:bodyPr/>
                    <a:lstStyle/>
                    <a:p>
                      <a:endParaRPr lang="en-US" sz="2000"/>
                    </a:p>
                  </a:txBody>
                  <a:tcPr marL="102546" marR="102546" marT="51273" marB="51273"/>
                </a:tc>
                <a:tc>
                  <a:txBody>
                    <a:bodyPr/>
                    <a:lstStyle/>
                    <a:p>
                      <a:endParaRPr lang="en-US" sz="2000"/>
                    </a:p>
                  </a:txBody>
                  <a:tcPr marL="102546" marR="102546" marT="51273" marB="51273"/>
                </a:tc>
                <a:tc>
                  <a:txBody>
                    <a:bodyPr/>
                    <a:lstStyle/>
                    <a:p>
                      <a:r>
                        <a:rPr lang="en-US" sz="2000"/>
                        <a:t>Actual Value</a:t>
                      </a:r>
                    </a:p>
                  </a:txBody>
                  <a:tcPr marL="102546" marR="102546" marT="51273" marB="51273"/>
                </a:tc>
                <a:tc>
                  <a:txBody>
                    <a:bodyPr/>
                    <a:lstStyle/>
                    <a:p>
                      <a:r>
                        <a:rPr lang="en-US" sz="2000"/>
                        <a:t>Actual Value</a:t>
                      </a:r>
                    </a:p>
                  </a:txBody>
                  <a:tcPr marL="102546" marR="102546" marT="51273" marB="51273"/>
                </a:tc>
                <a:extLst>
                  <a:ext uri="{0D108BD9-81ED-4DB2-BD59-A6C34878D82A}">
                    <a16:rowId xmlns:a16="http://schemas.microsoft.com/office/drawing/2014/main" val="3777095797"/>
                  </a:ext>
                </a:extLst>
              </a:tr>
              <a:tr h="633142">
                <a:tc>
                  <a:txBody>
                    <a:bodyPr/>
                    <a:lstStyle/>
                    <a:p>
                      <a:endParaRPr lang="en-US" sz="2000"/>
                    </a:p>
                  </a:txBody>
                  <a:tcPr marL="102546" marR="102546" marT="51273" marB="51273"/>
                </a:tc>
                <a:tc>
                  <a:txBody>
                    <a:bodyPr/>
                    <a:lstStyle/>
                    <a:p>
                      <a:endParaRPr lang="en-US" sz="2000"/>
                    </a:p>
                  </a:txBody>
                  <a:tcPr marL="102546" marR="102546" marT="51273" marB="51273"/>
                </a:tc>
                <a:tc>
                  <a:txBody>
                    <a:bodyPr/>
                    <a:lstStyle/>
                    <a:p>
                      <a:r>
                        <a:rPr lang="en-US" sz="2000"/>
                        <a:t>Positive</a:t>
                      </a:r>
                    </a:p>
                  </a:txBody>
                  <a:tcPr marL="102546" marR="102546" marT="51273" marB="51273"/>
                </a:tc>
                <a:tc>
                  <a:txBody>
                    <a:bodyPr/>
                    <a:lstStyle/>
                    <a:p>
                      <a:r>
                        <a:rPr lang="en-US" sz="2000"/>
                        <a:t>Negative</a:t>
                      </a:r>
                    </a:p>
                  </a:txBody>
                  <a:tcPr marL="102546" marR="102546" marT="51273" marB="51273"/>
                </a:tc>
                <a:extLst>
                  <a:ext uri="{0D108BD9-81ED-4DB2-BD59-A6C34878D82A}">
                    <a16:rowId xmlns:a16="http://schemas.microsoft.com/office/drawing/2014/main" val="1301079845"/>
                  </a:ext>
                </a:extLst>
              </a:tr>
              <a:tr h="1064831">
                <a:tc>
                  <a:txBody>
                    <a:bodyPr/>
                    <a:lstStyle/>
                    <a:p>
                      <a:r>
                        <a:rPr lang="en-US" sz="2000"/>
                        <a:t>Predicated Value</a:t>
                      </a:r>
                    </a:p>
                  </a:txBody>
                  <a:tcPr marL="102546" marR="102546" marT="51273" marB="51273"/>
                </a:tc>
                <a:tc>
                  <a:txBody>
                    <a:bodyPr/>
                    <a:lstStyle/>
                    <a:p>
                      <a:r>
                        <a:rPr lang="en-US" sz="2000"/>
                        <a:t>True</a:t>
                      </a:r>
                    </a:p>
                  </a:txBody>
                  <a:tcPr marL="102546" marR="102546" marT="51273" marB="51273"/>
                </a:tc>
                <a:tc>
                  <a:txBody>
                    <a:bodyPr/>
                    <a:lstStyle/>
                    <a:p>
                      <a:r>
                        <a:rPr lang="en-US" sz="2000"/>
                        <a:t>TP:14</a:t>
                      </a:r>
                    </a:p>
                  </a:txBody>
                  <a:tcPr marL="102546" marR="102546" marT="51273" marB="51273"/>
                </a:tc>
                <a:tc>
                  <a:txBody>
                    <a:bodyPr/>
                    <a:lstStyle/>
                    <a:p>
                      <a:r>
                        <a:rPr lang="en-US" sz="2000"/>
                        <a:t>FN:16</a:t>
                      </a:r>
                    </a:p>
                  </a:txBody>
                  <a:tcPr marL="102546" marR="102546" marT="51273" marB="51273"/>
                </a:tc>
                <a:extLst>
                  <a:ext uri="{0D108BD9-81ED-4DB2-BD59-A6C34878D82A}">
                    <a16:rowId xmlns:a16="http://schemas.microsoft.com/office/drawing/2014/main" val="3057998662"/>
                  </a:ext>
                </a:extLst>
              </a:tr>
              <a:tr h="1064831">
                <a:tc>
                  <a:txBody>
                    <a:bodyPr/>
                    <a:lstStyle/>
                    <a:p>
                      <a:r>
                        <a:rPr lang="en-US" sz="2000"/>
                        <a:t>Predicated Value</a:t>
                      </a:r>
                    </a:p>
                  </a:txBody>
                  <a:tcPr marL="102546" marR="102546" marT="51273" marB="51273"/>
                </a:tc>
                <a:tc>
                  <a:txBody>
                    <a:bodyPr/>
                    <a:lstStyle/>
                    <a:p>
                      <a:r>
                        <a:rPr lang="en-US" sz="2000"/>
                        <a:t>False</a:t>
                      </a:r>
                    </a:p>
                  </a:txBody>
                  <a:tcPr marL="102546" marR="102546" marT="51273" marB="51273"/>
                </a:tc>
                <a:tc>
                  <a:txBody>
                    <a:bodyPr/>
                    <a:lstStyle/>
                    <a:p>
                      <a:r>
                        <a:rPr lang="en-US" sz="2000"/>
                        <a:t>FP:6</a:t>
                      </a:r>
                    </a:p>
                  </a:txBody>
                  <a:tcPr marL="102546" marR="102546" marT="51273" marB="51273"/>
                </a:tc>
                <a:tc>
                  <a:txBody>
                    <a:bodyPr/>
                    <a:lstStyle/>
                    <a:p>
                      <a:r>
                        <a:rPr lang="en-US" sz="2000"/>
                        <a:t>TN:25</a:t>
                      </a:r>
                    </a:p>
                  </a:txBody>
                  <a:tcPr marL="102546" marR="102546" marT="51273" marB="51273"/>
                </a:tc>
                <a:extLst>
                  <a:ext uri="{0D108BD9-81ED-4DB2-BD59-A6C34878D82A}">
                    <a16:rowId xmlns:a16="http://schemas.microsoft.com/office/drawing/2014/main" val="3157195280"/>
                  </a:ext>
                </a:extLst>
              </a:tr>
            </a:tbl>
          </a:graphicData>
        </a:graphic>
      </p:graphicFrame>
    </p:spTree>
    <p:extLst>
      <p:ext uri="{BB962C8B-B14F-4D97-AF65-F5344CB8AC3E}">
        <p14:creationId xmlns:p14="http://schemas.microsoft.com/office/powerpoint/2010/main" val="41101113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35DE1F5-CA22-9986-0447-078FEAD347E7}"/>
              </a:ext>
            </a:extLst>
          </p:cNvPr>
          <p:cNvSpPr>
            <a:spLocks noGrp="1"/>
          </p:cNvSpPr>
          <p:nvPr>
            <p:ph type="title"/>
          </p:nvPr>
        </p:nvSpPr>
        <p:spPr>
          <a:xfrm>
            <a:off x="1051560" y="586822"/>
            <a:ext cx="3657600" cy="1645920"/>
          </a:xfrm>
        </p:spPr>
        <p:txBody>
          <a:bodyPr>
            <a:normAutofit/>
          </a:bodyPr>
          <a:lstStyle/>
          <a:p>
            <a:r>
              <a:rPr lang="en-US" sz="3200">
                <a:solidFill>
                  <a:schemeClr val="accent1"/>
                </a:solidFill>
              </a:rPr>
              <a:t>DECISION TREE RESULTS:</a:t>
            </a:r>
          </a:p>
        </p:txBody>
      </p:sp>
      <p:sp>
        <p:nvSpPr>
          <p:cNvPr id="15" name="Rectangle 1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6B7AFC8-3713-421B-A0A9-81C68D606500}"/>
              </a:ext>
            </a:extLst>
          </p:cNvPr>
          <p:cNvSpPr>
            <a:spLocks noGrp="1"/>
          </p:cNvSpPr>
          <p:nvPr>
            <p:ph idx="1"/>
          </p:nvPr>
        </p:nvSpPr>
        <p:spPr>
          <a:xfrm>
            <a:off x="5250106" y="586822"/>
            <a:ext cx="6106742" cy="1645920"/>
          </a:xfrm>
        </p:spPr>
        <p:txBody>
          <a:bodyPr anchor="ctr">
            <a:normAutofit/>
          </a:bodyPr>
          <a:lstStyle/>
          <a:p>
            <a:r>
              <a:rPr lang="en-US" sz="1800"/>
              <a:t>ACCURACY: 0.8033 </a:t>
            </a:r>
          </a:p>
          <a:p>
            <a:r>
              <a:rPr lang="en-US" sz="1800"/>
              <a:t>RECALL: 0.7666 </a:t>
            </a:r>
          </a:p>
          <a:p>
            <a:r>
              <a:rPr lang="en-US" sz="1800"/>
              <a:t>PRECISION: 0.821</a:t>
            </a:r>
          </a:p>
          <a:p>
            <a:r>
              <a:rPr lang="en-US" sz="1800"/>
              <a:t>F1 Score : 0.271</a:t>
            </a:r>
          </a:p>
        </p:txBody>
      </p:sp>
      <p:pic>
        <p:nvPicPr>
          <p:cNvPr id="6" name="Picture 5" descr="A screenshot of a computer&#10;&#10;Description automatically generated">
            <a:extLst>
              <a:ext uri="{FF2B5EF4-FFF2-40B4-BE49-F238E27FC236}">
                <a16:creationId xmlns:a16="http://schemas.microsoft.com/office/drawing/2014/main" id="{53F0DD06-1152-7B1D-F95C-85BB85182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54439"/>
            <a:ext cx="6485105" cy="4403561"/>
          </a:xfrm>
          <a:prstGeom prst="rect">
            <a:avLst/>
          </a:prstGeom>
        </p:spPr>
      </p:pic>
      <p:graphicFrame>
        <p:nvGraphicFramePr>
          <p:cNvPr id="4" name="Table 3">
            <a:extLst>
              <a:ext uri="{FF2B5EF4-FFF2-40B4-BE49-F238E27FC236}">
                <a16:creationId xmlns:a16="http://schemas.microsoft.com/office/drawing/2014/main" id="{2C04DEF2-307A-E9ED-A2DA-45CB3BC2F767}"/>
              </a:ext>
            </a:extLst>
          </p:cNvPr>
          <p:cNvGraphicFramePr>
            <a:graphicFrameLocks noGrp="1"/>
          </p:cNvGraphicFramePr>
          <p:nvPr>
            <p:extLst>
              <p:ext uri="{D42A27DB-BD31-4B8C-83A1-F6EECF244321}">
                <p14:modId xmlns:p14="http://schemas.microsoft.com/office/powerpoint/2010/main" val="3189732648"/>
              </p:ext>
            </p:extLst>
          </p:nvPr>
        </p:nvGraphicFramePr>
        <p:xfrm>
          <a:off x="6614809" y="3015133"/>
          <a:ext cx="5447488" cy="3706681"/>
        </p:xfrm>
        <a:graphic>
          <a:graphicData uri="http://schemas.openxmlformats.org/drawingml/2006/table">
            <a:tbl>
              <a:tblPr firstRow="1" bandRow="1">
                <a:tableStyleId>{5C22544A-7EE6-4342-B048-85BDC9FD1C3A}</a:tableStyleId>
              </a:tblPr>
              <a:tblGrid>
                <a:gridCol w="1661844">
                  <a:extLst>
                    <a:ext uri="{9D8B030D-6E8A-4147-A177-3AD203B41FA5}">
                      <a16:colId xmlns:a16="http://schemas.microsoft.com/office/drawing/2014/main" val="4003437477"/>
                    </a:ext>
                  </a:extLst>
                </a:gridCol>
                <a:gridCol w="1031903">
                  <a:extLst>
                    <a:ext uri="{9D8B030D-6E8A-4147-A177-3AD203B41FA5}">
                      <a16:colId xmlns:a16="http://schemas.microsoft.com/office/drawing/2014/main" val="2097101048"/>
                    </a:ext>
                  </a:extLst>
                </a:gridCol>
                <a:gridCol w="1316876">
                  <a:extLst>
                    <a:ext uri="{9D8B030D-6E8A-4147-A177-3AD203B41FA5}">
                      <a16:colId xmlns:a16="http://schemas.microsoft.com/office/drawing/2014/main" val="2764741255"/>
                    </a:ext>
                  </a:extLst>
                </a:gridCol>
                <a:gridCol w="1436865">
                  <a:extLst>
                    <a:ext uri="{9D8B030D-6E8A-4147-A177-3AD203B41FA5}">
                      <a16:colId xmlns:a16="http://schemas.microsoft.com/office/drawing/2014/main" val="1356060862"/>
                    </a:ext>
                  </a:extLst>
                </a:gridCol>
              </a:tblGrid>
              <a:tr h="1031182">
                <a:tc>
                  <a:txBody>
                    <a:bodyPr/>
                    <a:lstStyle/>
                    <a:p>
                      <a:endParaRPr lang="en-US" sz="2200"/>
                    </a:p>
                  </a:txBody>
                  <a:tcPr marL="109488" marR="109488" marT="54744" marB="54744"/>
                </a:tc>
                <a:tc>
                  <a:txBody>
                    <a:bodyPr/>
                    <a:lstStyle/>
                    <a:p>
                      <a:endParaRPr lang="en-US" sz="2200"/>
                    </a:p>
                  </a:txBody>
                  <a:tcPr marL="109488" marR="109488" marT="54744" marB="54744"/>
                </a:tc>
                <a:tc>
                  <a:txBody>
                    <a:bodyPr/>
                    <a:lstStyle/>
                    <a:p>
                      <a:r>
                        <a:rPr lang="en-US" sz="2200"/>
                        <a:t>Actual Value</a:t>
                      </a:r>
                    </a:p>
                  </a:txBody>
                  <a:tcPr marL="109488" marR="109488" marT="54744" marB="54744"/>
                </a:tc>
                <a:tc>
                  <a:txBody>
                    <a:bodyPr/>
                    <a:lstStyle/>
                    <a:p>
                      <a:r>
                        <a:rPr lang="en-US" sz="2200"/>
                        <a:t>Actual Value</a:t>
                      </a:r>
                    </a:p>
                  </a:txBody>
                  <a:tcPr marL="109488" marR="109488" marT="54744" marB="54744"/>
                </a:tc>
                <a:extLst>
                  <a:ext uri="{0D108BD9-81ED-4DB2-BD59-A6C34878D82A}">
                    <a16:rowId xmlns:a16="http://schemas.microsoft.com/office/drawing/2014/main" val="3512199193"/>
                  </a:ext>
                </a:extLst>
              </a:tr>
              <a:tr h="613135">
                <a:tc>
                  <a:txBody>
                    <a:bodyPr/>
                    <a:lstStyle/>
                    <a:p>
                      <a:endParaRPr lang="en-US" sz="2200"/>
                    </a:p>
                  </a:txBody>
                  <a:tcPr marL="109488" marR="109488" marT="54744" marB="54744"/>
                </a:tc>
                <a:tc>
                  <a:txBody>
                    <a:bodyPr/>
                    <a:lstStyle/>
                    <a:p>
                      <a:endParaRPr lang="en-US" sz="2200"/>
                    </a:p>
                  </a:txBody>
                  <a:tcPr marL="109488" marR="109488" marT="54744" marB="54744"/>
                </a:tc>
                <a:tc>
                  <a:txBody>
                    <a:bodyPr/>
                    <a:lstStyle/>
                    <a:p>
                      <a:r>
                        <a:rPr lang="en-US" sz="2200"/>
                        <a:t>Positive</a:t>
                      </a:r>
                    </a:p>
                  </a:txBody>
                  <a:tcPr marL="109488" marR="109488" marT="54744" marB="54744"/>
                </a:tc>
                <a:tc>
                  <a:txBody>
                    <a:bodyPr/>
                    <a:lstStyle/>
                    <a:p>
                      <a:r>
                        <a:rPr lang="en-US" sz="2200"/>
                        <a:t>Negative</a:t>
                      </a:r>
                    </a:p>
                  </a:txBody>
                  <a:tcPr marL="109488" marR="109488" marT="54744" marB="54744"/>
                </a:tc>
                <a:extLst>
                  <a:ext uri="{0D108BD9-81ED-4DB2-BD59-A6C34878D82A}">
                    <a16:rowId xmlns:a16="http://schemas.microsoft.com/office/drawing/2014/main" val="541592847"/>
                  </a:ext>
                </a:extLst>
              </a:tr>
              <a:tr h="1031182">
                <a:tc>
                  <a:txBody>
                    <a:bodyPr/>
                    <a:lstStyle/>
                    <a:p>
                      <a:r>
                        <a:rPr lang="en-US" sz="2200"/>
                        <a:t>Predicated Values</a:t>
                      </a:r>
                    </a:p>
                  </a:txBody>
                  <a:tcPr marL="109488" marR="109488" marT="54744" marB="54744"/>
                </a:tc>
                <a:tc>
                  <a:txBody>
                    <a:bodyPr/>
                    <a:lstStyle/>
                    <a:p>
                      <a:r>
                        <a:rPr lang="en-US" sz="2200"/>
                        <a:t>True</a:t>
                      </a:r>
                    </a:p>
                  </a:txBody>
                  <a:tcPr marL="109488" marR="109488" marT="54744" marB="54744"/>
                </a:tc>
                <a:tc>
                  <a:txBody>
                    <a:bodyPr/>
                    <a:lstStyle/>
                    <a:p>
                      <a:r>
                        <a:rPr lang="en-US" sz="2200"/>
                        <a:t>TP: 23</a:t>
                      </a:r>
                    </a:p>
                  </a:txBody>
                  <a:tcPr marL="109488" marR="109488" marT="54744" marB="54744"/>
                </a:tc>
                <a:tc>
                  <a:txBody>
                    <a:bodyPr/>
                    <a:lstStyle/>
                    <a:p>
                      <a:r>
                        <a:rPr lang="en-US" sz="2200"/>
                        <a:t>TN: 7</a:t>
                      </a:r>
                    </a:p>
                  </a:txBody>
                  <a:tcPr marL="109488" marR="109488" marT="54744" marB="54744"/>
                </a:tc>
                <a:extLst>
                  <a:ext uri="{0D108BD9-81ED-4DB2-BD59-A6C34878D82A}">
                    <a16:rowId xmlns:a16="http://schemas.microsoft.com/office/drawing/2014/main" val="2742030055"/>
                  </a:ext>
                </a:extLst>
              </a:tr>
              <a:tr h="1031182">
                <a:tc>
                  <a:txBody>
                    <a:bodyPr/>
                    <a:lstStyle/>
                    <a:p>
                      <a:r>
                        <a:rPr lang="en-US" sz="2200"/>
                        <a:t>Predicated Values</a:t>
                      </a:r>
                    </a:p>
                  </a:txBody>
                  <a:tcPr marL="109488" marR="109488" marT="54744" marB="54744"/>
                </a:tc>
                <a:tc>
                  <a:txBody>
                    <a:bodyPr/>
                    <a:lstStyle/>
                    <a:p>
                      <a:r>
                        <a:rPr lang="en-US" sz="2200"/>
                        <a:t>False</a:t>
                      </a:r>
                    </a:p>
                  </a:txBody>
                  <a:tcPr marL="109488" marR="109488" marT="54744" marB="54744"/>
                </a:tc>
                <a:tc>
                  <a:txBody>
                    <a:bodyPr/>
                    <a:lstStyle/>
                    <a:p>
                      <a:r>
                        <a:rPr lang="en-US" sz="2200"/>
                        <a:t>FP: 5</a:t>
                      </a:r>
                    </a:p>
                  </a:txBody>
                  <a:tcPr marL="109488" marR="109488" marT="54744" marB="54744"/>
                </a:tc>
                <a:tc>
                  <a:txBody>
                    <a:bodyPr/>
                    <a:lstStyle/>
                    <a:p>
                      <a:r>
                        <a:rPr lang="en-US" sz="2200"/>
                        <a:t>FN: 26</a:t>
                      </a:r>
                    </a:p>
                  </a:txBody>
                  <a:tcPr marL="109488" marR="109488" marT="54744" marB="54744"/>
                </a:tc>
                <a:extLst>
                  <a:ext uri="{0D108BD9-81ED-4DB2-BD59-A6C34878D82A}">
                    <a16:rowId xmlns:a16="http://schemas.microsoft.com/office/drawing/2014/main" val="3571838365"/>
                  </a:ext>
                </a:extLst>
              </a:tr>
            </a:tbl>
          </a:graphicData>
        </a:graphic>
      </p:graphicFrame>
    </p:spTree>
    <p:extLst>
      <p:ext uri="{BB962C8B-B14F-4D97-AF65-F5344CB8AC3E}">
        <p14:creationId xmlns:p14="http://schemas.microsoft.com/office/powerpoint/2010/main" val="1519146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E7CBBA-5D36-3650-7C37-CA83262D7EF1}"/>
              </a:ext>
            </a:extLst>
          </p:cNvPr>
          <p:cNvSpPr>
            <a:spLocks noGrp="1"/>
          </p:cNvSpPr>
          <p:nvPr>
            <p:ph type="title"/>
          </p:nvPr>
        </p:nvSpPr>
        <p:spPr>
          <a:xfrm>
            <a:off x="233464" y="107005"/>
            <a:ext cx="5771919" cy="2121330"/>
          </a:xfrm>
        </p:spPr>
        <p:txBody>
          <a:bodyPr>
            <a:normAutofit/>
          </a:bodyPr>
          <a:lstStyle/>
          <a:p>
            <a:r>
              <a:rPr lang="en-US" sz="4000">
                <a:solidFill>
                  <a:schemeClr val="accent1"/>
                </a:solidFill>
              </a:rPr>
              <a:t>RANDOM FOREST RESULTS:</a:t>
            </a:r>
          </a:p>
        </p:txBody>
      </p:sp>
      <p:sp>
        <p:nvSpPr>
          <p:cNvPr id="6" name="Content Placeholder 5">
            <a:extLst>
              <a:ext uri="{FF2B5EF4-FFF2-40B4-BE49-F238E27FC236}">
                <a16:creationId xmlns:a16="http://schemas.microsoft.com/office/drawing/2014/main" id="{F0FB543B-16AE-6A63-3918-D96062CBA33E}"/>
              </a:ext>
            </a:extLst>
          </p:cNvPr>
          <p:cNvSpPr>
            <a:spLocks noGrp="1"/>
          </p:cNvSpPr>
          <p:nvPr>
            <p:ph idx="1"/>
          </p:nvPr>
        </p:nvSpPr>
        <p:spPr>
          <a:xfrm>
            <a:off x="6186619" y="547815"/>
            <a:ext cx="5178960" cy="1329623"/>
          </a:xfrm>
        </p:spPr>
        <p:txBody>
          <a:bodyPr anchor="ctr">
            <a:normAutofit/>
          </a:bodyPr>
          <a:lstStyle/>
          <a:p>
            <a:r>
              <a:rPr lang="en-US" sz="2000"/>
              <a:t>ACCURACY: 0.803</a:t>
            </a:r>
          </a:p>
          <a:p>
            <a:r>
              <a:rPr lang="en-US" sz="2000"/>
              <a:t>RECALL:0.8 04        F1Score 0.832</a:t>
            </a:r>
          </a:p>
          <a:p>
            <a:r>
              <a:rPr lang="en-US" sz="2000"/>
              <a:t>PRECISION:0.860       </a:t>
            </a:r>
          </a:p>
        </p:txBody>
      </p:sp>
      <p:pic>
        <p:nvPicPr>
          <p:cNvPr id="9" name="Picture 8" descr="A screenshot of a computer&#10;&#10;Description automatically generated">
            <a:extLst>
              <a:ext uri="{FF2B5EF4-FFF2-40B4-BE49-F238E27FC236}">
                <a16:creationId xmlns:a16="http://schemas.microsoft.com/office/drawing/2014/main" id="{E22292C7-D10C-9F3D-66E6-A4462F50DE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9047"/>
            <a:ext cx="7898665" cy="4934400"/>
          </a:xfrm>
          <a:prstGeom prst="rect">
            <a:avLst/>
          </a:prstGeom>
        </p:spPr>
      </p:pic>
      <p:graphicFrame>
        <p:nvGraphicFramePr>
          <p:cNvPr id="7" name="Table 6">
            <a:extLst>
              <a:ext uri="{FF2B5EF4-FFF2-40B4-BE49-F238E27FC236}">
                <a16:creationId xmlns:a16="http://schemas.microsoft.com/office/drawing/2014/main" id="{94B64586-C75F-5664-B533-55D4F0FE9B08}"/>
              </a:ext>
            </a:extLst>
          </p:cNvPr>
          <p:cNvGraphicFramePr>
            <a:graphicFrameLocks noGrp="1"/>
          </p:cNvGraphicFramePr>
          <p:nvPr>
            <p:extLst>
              <p:ext uri="{D42A27DB-BD31-4B8C-83A1-F6EECF244321}">
                <p14:modId xmlns:p14="http://schemas.microsoft.com/office/powerpoint/2010/main" val="2692699537"/>
              </p:ext>
            </p:extLst>
          </p:nvPr>
        </p:nvGraphicFramePr>
        <p:xfrm>
          <a:off x="7986409" y="2383277"/>
          <a:ext cx="4114798" cy="4212076"/>
        </p:xfrm>
        <a:graphic>
          <a:graphicData uri="http://schemas.openxmlformats.org/drawingml/2006/table">
            <a:tbl>
              <a:tblPr firstRow="1" bandRow="1">
                <a:tableStyleId>{5C22544A-7EE6-4342-B048-85BDC9FD1C3A}</a:tableStyleId>
              </a:tblPr>
              <a:tblGrid>
                <a:gridCol w="1255285">
                  <a:extLst>
                    <a:ext uri="{9D8B030D-6E8A-4147-A177-3AD203B41FA5}">
                      <a16:colId xmlns:a16="http://schemas.microsoft.com/office/drawing/2014/main" val="2733161055"/>
                    </a:ext>
                  </a:extLst>
                </a:gridCol>
                <a:gridCol w="779455">
                  <a:extLst>
                    <a:ext uri="{9D8B030D-6E8A-4147-A177-3AD203B41FA5}">
                      <a16:colId xmlns:a16="http://schemas.microsoft.com/office/drawing/2014/main" val="1933208310"/>
                    </a:ext>
                  </a:extLst>
                </a:gridCol>
                <a:gridCol w="994712">
                  <a:extLst>
                    <a:ext uri="{9D8B030D-6E8A-4147-A177-3AD203B41FA5}">
                      <a16:colId xmlns:a16="http://schemas.microsoft.com/office/drawing/2014/main" val="2490720368"/>
                    </a:ext>
                  </a:extLst>
                </a:gridCol>
                <a:gridCol w="1085346">
                  <a:extLst>
                    <a:ext uri="{9D8B030D-6E8A-4147-A177-3AD203B41FA5}">
                      <a16:colId xmlns:a16="http://schemas.microsoft.com/office/drawing/2014/main" val="980091623"/>
                    </a:ext>
                  </a:extLst>
                </a:gridCol>
              </a:tblGrid>
              <a:tr h="1069231">
                <a:tc>
                  <a:txBody>
                    <a:bodyPr/>
                    <a:lstStyle/>
                    <a:p>
                      <a:endParaRPr lang="en-US" sz="2000"/>
                    </a:p>
                  </a:txBody>
                  <a:tcPr marL="102433" marR="102433" marT="51217" marB="51217"/>
                </a:tc>
                <a:tc>
                  <a:txBody>
                    <a:bodyPr/>
                    <a:lstStyle/>
                    <a:p>
                      <a:endParaRPr lang="en-US" sz="2000"/>
                    </a:p>
                  </a:txBody>
                  <a:tcPr marL="102433" marR="102433" marT="51217" marB="51217"/>
                </a:tc>
                <a:tc>
                  <a:txBody>
                    <a:bodyPr/>
                    <a:lstStyle/>
                    <a:p>
                      <a:r>
                        <a:rPr lang="en-US" sz="2000"/>
                        <a:t>Actual Value</a:t>
                      </a:r>
                    </a:p>
                  </a:txBody>
                  <a:tcPr marL="102433" marR="102433" marT="51217" marB="51217"/>
                </a:tc>
                <a:tc>
                  <a:txBody>
                    <a:bodyPr/>
                    <a:lstStyle/>
                    <a:p>
                      <a:r>
                        <a:rPr lang="en-US" sz="2000"/>
                        <a:t>Actual Value</a:t>
                      </a:r>
                    </a:p>
                  </a:txBody>
                  <a:tcPr marL="102433" marR="102433" marT="51217" marB="51217"/>
                </a:tc>
                <a:extLst>
                  <a:ext uri="{0D108BD9-81ED-4DB2-BD59-A6C34878D82A}">
                    <a16:rowId xmlns:a16="http://schemas.microsoft.com/office/drawing/2014/main" val="3090435784"/>
                  </a:ext>
                </a:extLst>
              </a:tr>
              <a:tr h="1004383">
                <a:tc>
                  <a:txBody>
                    <a:bodyPr/>
                    <a:lstStyle/>
                    <a:p>
                      <a:endParaRPr lang="en-US" sz="2000"/>
                    </a:p>
                  </a:txBody>
                  <a:tcPr marL="102433" marR="102433" marT="51217" marB="51217"/>
                </a:tc>
                <a:tc>
                  <a:txBody>
                    <a:bodyPr/>
                    <a:lstStyle/>
                    <a:p>
                      <a:endParaRPr lang="en-US" sz="2000"/>
                    </a:p>
                  </a:txBody>
                  <a:tcPr marL="102433" marR="102433" marT="51217" marB="51217"/>
                </a:tc>
                <a:tc>
                  <a:txBody>
                    <a:bodyPr/>
                    <a:lstStyle/>
                    <a:p>
                      <a:r>
                        <a:rPr lang="en-US" sz="2000"/>
                        <a:t>Positive</a:t>
                      </a:r>
                    </a:p>
                  </a:txBody>
                  <a:tcPr marL="102433" marR="102433" marT="51217" marB="51217"/>
                </a:tc>
                <a:tc>
                  <a:txBody>
                    <a:bodyPr/>
                    <a:lstStyle/>
                    <a:p>
                      <a:r>
                        <a:rPr lang="en-US" sz="2000"/>
                        <a:t>Negative</a:t>
                      </a:r>
                    </a:p>
                  </a:txBody>
                  <a:tcPr marL="102433" marR="102433" marT="51217" marB="51217"/>
                </a:tc>
                <a:extLst>
                  <a:ext uri="{0D108BD9-81ED-4DB2-BD59-A6C34878D82A}">
                    <a16:rowId xmlns:a16="http://schemas.microsoft.com/office/drawing/2014/main" val="1062862170"/>
                  </a:ext>
                </a:extLst>
              </a:tr>
              <a:tr h="1069231">
                <a:tc>
                  <a:txBody>
                    <a:bodyPr/>
                    <a:lstStyle/>
                    <a:p>
                      <a:r>
                        <a:rPr lang="en-US" sz="2000"/>
                        <a:t>Predicated Values</a:t>
                      </a:r>
                    </a:p>
                  </a:txBody>
                  <a:tcPr marL="102433" marR="102433" marT="51217" marB="51217"/>
                </a:tc>
                <a:tc>
                  <a:txBody>
                    <a:bodyPr/>
                    <a:lstStyle/>
                    <a:p>
                      <a:r>
                        <a:rPr lang="en-US" sz="2000"/>
                        <a:t>True</a:t>
                      </a:r>
                    </a:p>
                  </a:txBody>
                  <a:tcPr marL="102433" marR="102433" marT="51217" marB="51217"/>
                </a:tc>
                <a:tc>
                  <a:txBody>
                    <a:bodyPr/>
                    <a:lstStyle/>
                    <a:p>
                      <a:r>
                        <a:rPr lang="en-US" sz="2000"/>
                        <a:t>TP:24</a:t>
                      </a:r>
                    </a:p>
                  </a:txBody>
                  <a:tcPr marL="102433" marR="102433" marT="51217" marB="51217"/>
                </a:tc>
                <a:tc>
                  <a:txBody>
                    <a:bodyPr/>
                    <a:lstStyle/>
                    <a:p>
                      <a:r>
                        <a:rPr lang="en-US" sz="2000"/>
                        <a:t>TN:6</a:t>
                      </a:r>
                    </a:p>
                  </a:txBody>
                  <a:tcPr marL="102433" marR="102433" marT="51217" marB="51217"/>
                </a:tc>
                <a:extLst>
                  <a:ext uri="{0D108BD9-81ED-4DB2-BD59-A6C34878D82A}">
                    <a16:rowId xmlns:a16="http://schemas.microsoft.com/office/drawing/2014/main" val="585944059"/>
                  </a:ext>
                </a:extLst>
              </a:tr>
              <a:tr h="1069231">
                <a:tc>
                  <a:txBody>
                    <a:bodyPr/>
                    <a:lstStyle/>
                    <a:p>
                      <a:r>
                        <a:rPr lang="en-US" sz="2000"/>
                        <a:t>Predicated Values</a:t>
                      </a:r>
                    </a:p>
                  </a:txBody>
                  <a:tcPr marL="102433" marR="102433" marT="51217" marB="51217"/>
                </a:tc>
                <a:tc>
                  <a:txBody>
                    <a:bodyPr/>
                    <a:lstStyle/>
                    <a:p>
                      <a:r>
                        <a:rPr lang="en-US" sz="2000"/>
                        <a:t>False</a:t>
                      </a:r>
                    </a:p>
                  </a:txBody>
                  <a:tcPr marL="102433" marR="102433" marT="51217" marB="51217"/>
                </a:tc>
                <a:tc>
                  <a:txBody>
                    <a:bodyPr/>
                    <a:lstStyle/>
                    <a:p>
                      <a:r>
                        <a:rPr lang="en-US" sz="2000"/>
                        <a:t>FP:9</a:t>
                      </a:r>
                    </a:p>
                  </a:txBody>
                  <a:tcPr marL="102433" marR="102433" marT="51217" marB="51217"/>
                </a:tc>
                <a:tc>
                  <a:txBody>
                    <a:bodyPr/>
                    <a:lstStyle/>
                    <a:p>
                      <a:r>
                        <a:rPr lang="en-US" sz="2000"/>
                        <a:t>FN:37</a:t>
                      </a:r>
                    </a:p>
                  </a:txBody>
                  <a:tcPr marL="102433" marR="102433" marT="51217" marB="51217"/>
                </a:tc>
                <a:extLst>
                  <a:ext uri="{0D108BD9-81ED-4DB2-BD59-A6C34878D82A}">
                    <a16:rowId xmlns:a16="http://schemas.microsoft.com/office/drawing/2014/main" val="2559870150"/>
                  </a:ext>
                </a:extLst>
              </a:tr>
            </a:tbl>
          </a:graphicData>
        </a:graphic>
      </p:graphicFrame>
    </p:spTree>
    <p:extLst>
      <p:ext uri="{BB962C8B-B14F-4D97-AF65-F5344CB8AC3E}">
        <p14:creationId xmlns:p14="http://schemas.microsoft.com/office/powerpoint/2010/main" val="28504251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B866E-0A85-9537-6FB2-4A418910566B}"/>
              </a:ext>
            </a:extLst>
          </p:cNvPr>
          <p:cNvSpPr>
            <a:spLocks noGrp="1"/>
          </p:cNvSpPr>
          <p:nvPr>
            <p:ph type="title"/>
          </p:nvPr>
        </p:nvSpPr>
        <p:spPr>
          <a:xfrm>
            <a:off x="76477" y="0"/>
            <a:ext cx="4897859" cy="1637607"/>
          </a:xfrm>
        </p:spPr>
        <p:txBody>
          <a:bodyPr anchor="ctr">
            <a:normAutofit fontScale="90000"/>
          </a:bodyPr>
          <a:lstStyle/>
          <a:p>
            <a:r>
              <a:rPr lang="en-US">
                <a:solidFill>
                  <a:schemeClr val="accent1"/>
                </a:solidFill>
              </a:rPr>
              <a:t>LOGISTIC REGRESSION RESULTS:</a:t>
            </a:r>
          </a:p>
        </p:txBody>
      </p:sp>
      <p:sp>
        <p:nvSpPr>
          <p:cNvPr id="29"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7CFA50-5A6A-DE11-EC6F-333D50678718}"/>
              </a:ext>
            </a:extLst>
          </p:cNvPr>
          <p:cNvSpPr>
            <a:spLocks noGrp="1"/>
          </p:cNvSpPr>
          <p:nvPr>
            <p:ph idx="1"/>
          </p:nvPr>
        </p:nvSpPr>
        <p:spPr>
          <a:xfrm>
            <a:off x="5541263" y="0"/>
            <a:ext cx="6007608" cy="1959863"/>
          </a:xfrm>
        </p:spPr>
        <p:txBody>
          <a:bodyPr anchor="ctr">
            <a:normAutofit/>
          </a:bodyPr>
          <a:lstStyle/>
          <a:p>
            <a:r>
              <a:rPr lang="en-US" sz="2200"/>
              <a:t>ACCURACY: 0.829 </a:t>
            </a:r>
          </a:p>
          <a:p>
            <a:r>
              <a:rPr lang="en-US" sz="2200"/>
              <a:t>RECALL:0.907</a:t>
            </a:r>
          </a:p>
          <a:p>
            <a:r>
              <a:rPr lang="en-US" sz="2200"/>
              <a:t>PRECISION:0.813</a:t>
            </a:r>
          </a:p>
          <a:p>
            <a:r>
              <a:rPr lang="en-US" sz="2200"/>
              <a:t>F1 Score: 0.856</a:t>
            </a:r>
          </a:p>
          <a:p>
            <a:endParaRPr lang="en-US" sz="2200"/>
          </a:p>
        </p:txBody>
      </p:sp>
      <p:pic>
        <p:nvPicPr>
          <p:cNvPr id="6" name="Picture 5" descr="A screenshot of a computer&#10;&#10;Description automatically generated">
            <a:extLst>
              <a:ext uri="{FF2B5EF4-FFF2-40B4-BE49-F238E27FC236}">
                <a16:creationId xmlns:a16="http://schemas.microsoft.com/office/drawing/2014/main" id="{4EE40EC0-6C56-281E-741D-8040FC678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1105"/>
            <a:ext cx="7217666" cy="5220393"/>
          </a:xfrm>
          <a:prstGeom prst="rect">
            <a:avLst/>
          </a:prstGeom>
        </p:spPr>
      </p:pic>
      <p:graphicFrame>
        <p:nvGraphicFramePr>
          <p:cNvPr id="4" name="Table 3">
            <a:extLst>
              <a:ext uri="{FF2B5EF4-FFF2-40B4-BE49-F238E27FC236}">
                <a16:creationId xmlns:a16="http://schemas.microsoft.com/office/drawing/2014/main" id="{409C1BE0-0082-1692-AB02-42B87FD6BC8D}"/>
              </a:ext>
            </a:extLst>
          </p:cNvPr>
          <p:cNvGraphicFramePr>
            <a:graphicFrameLocks noGrp="1"/>
          </p:cNvGraphicFramePr>
          <p:nvPr>
            <p:extLst>
              <p:ext uri="{D42A27DB-BD31-4B8C-83A1-F6EECF244321}">
                <p14:modId xmlns:p14="http://schemas.microsoft.com/office/powerpoint/2010/main" val="187692219"/>
              </p:ext>
            </p:extLst>
          </p:nvPr>
        </p:nvGraphicFramePr>
        <p:xfrm>
          <a:off x="7406640" y="3035306"/>
          <a:ext cx="4782313" cy="3756193"/>
        </p:xfrm>
        <a:graphic>
          <a:graphicData uri="http://schemas.openxmlformats.org/drawingml/2006/table">
            <a:tbl>
              <a:tblPr firstRow="1" bandRow="1">
                <a:tableStyleId>{9D7B26C5-4107-4FEC-AEDC-1716B250A1EF}</a:tableStyleId>
              </a:tblPr>
              <a:tblGrid>
                <a:gridCol w="1390032">
                  <a:extLst>
                    <a:ext uri="{9D8B030D-6E8A-4147-A177-3AD203B41FA5}">
                      <a16:colId xmlns:a16="http://schemas.microsoft.com/office/drawing/2014/main" val="532012616"/>
                    </a:ext>
                  </a:extLst>
                </a:gridCol>
                <a:gridCol w="1026215">
                  <a:extLst>
                    <a:ext uri="{9D8B030D-6E8A-4147-A177-3AD203B41FA5}">
                      <a16:colId xmlns:a16="http://schemas.microsoft.com/office/drawing/2014/main" val="885866902"/>
                    </a:ext>
                  </a:extLst>
                </a:gridCol>
                <a:gridCol w="1164215">
                  <a:extLst>
                    <a:ext uri="{9D8B030D-6E8A-4147-A177-3AD203B41FA5}">
                      <a16:colId xmlns:a16="http://schemas.microsoft.com/office/drawing/2014/main" val="3790580220"/>
                    </a:ext>
                  </a:extLst>
                </a:gridCol>
                <a:gridCol w="1201851">
                  <a:extLst>
                    <a:ext uri="{9D8B030D-6E8A-4147-A177-3AD203B41FA5}">
                      <a16:colId xmlns:a16="http://schemas.microsoft.com/office/drawing/2014/main" val="201324705"/>
                    </a:ext>
                  </a:extLst>
                </a:gridCol>
              </a:tblGrid>
              <a:tr h="1044956">
                <a:tc>
                  <a:txBody>
                    <a:bodyPr/>
                    <a:lstStyle/>
                    <a:p>
                      <a:endParaRPr lang="en-US" sz="2000"/>
                    </a:p>
                  </a:txBody>
                  <a:tcPr marL="103280" marR="103280" marT="51640" marB="51640"/>
                </a:tc>
                <a:tc>
                  <a:txBody>
                    <a:bodyPr/>
                    <a:lstStyle/>
                    <a:p>
                      <a:endParaRPr lang="en-US" sz="2000"/>
                    </a:p>
                  </a:txBody>
                  <a:tcPr marL="103280" marR="103280" marT="51640" marB="51640"/>
                </a:tc>
                <a:tc>
                  <a:txBody>
                    <a:bodyPr/>
                    <a:lstStyle/>
                    <a:p>
                      <a:r>
                        <a:rPr lang="en-US" sz="2000"/>
                        <a:t>Actual Value</a:t>
                      </a:r>
                    </a:p>
                  </a:txBody>
                  <a:tcPr marL="103280" marR="103280" marT="51640" marB="51640"/>
                </a:tc>
                <a:tc>
                  <a:txBody>
                    <a:bodyPr/>
                    <a:lstStyle/>
                    <a:p>
                      <a:r>
                        <a:rPr lang="en-US" sz="2000"/>
                        <a:t>Actual Value</a:t>
                      </a:r>
                    </a:p>
                  </a:txBody>
                  <a:tcPr marL="103280" marR="103280" marT="51640" marB="51640"/>
                </a:tc>
                <a:extLst>
                  <a:ext uri="{0D108BD9-81ED-4DB2-BD59-A6C34878D82A}">
                    <a16:rowId xmlns:a16="http://schemas.microsoft.com/office/drawing/2014/main" val="897393294"/>
                  </a:ext>
                </a:extLst>
              </a:tr>
              <a:tr h="621325">
                <a:tc>
                  <a:txBody>
                    <a:bodyPr/>
                    <a:lstStyle/>
                    <a:p>
                      <a:endParaRPr lang="en-US" sz="2000"/>
                    </a:p>
                  </a:txBody>
                  <a:tcPr marL="103280" marR="103280" marT="51640" marB="51640"/>
                </a:tc>
                <a:tc>
                  <a:txBody>
                    <a:bodyPr/>
                    <a:lstStyle/>
                    <a:p>
                      <a:endParaRPr lang="en-US" sz="2000"/>
                    </a:p>
                  </a:txBody>
                  <a:tcPr marL="103280" marR="103280" marT="51640" marB="51640"/>
                </a:tc>
                <a:tc>
                  <a:txBody>
                    <a:bodyPr/>
                    <a:lstStyle/>
                    <a:p>
                      <a:r>
                        <a:rPr lang="en-US" sz="2000"/>
                        <a:t>Positive </a:t>
                      </a:r>
                    </a:p>
                  </a:txBody>
                  <a:tcPr marL="103280" marR="103280" marT="51640" marB="51640"/>
                </a:tc>
                <a:tc>
                  <a:txBody>
                    <a:bodyPr/>
                    <a:lstStyle/>
                    <a:p>
                      <a:r>
                        <a:rPr lang="en-US" sz="2000"/>
                        <a:t>Negative</a:t>
                      </a:r>
                    </a:p>
                  </a:txBody>
                  <a:tcPr marL="103280" marR="103280" marT="51640" marB="51640"/>
                </a:tc>
                <a:extLst>
                  <a:ext uri="{0D108BD9-81ED-4DB2-BD59-A6C34878D82A}">
                    <a16:rowId xmlns:a16="http://schemas.microsoft.com/office/drawing/2014/main" val="2096091078"/>
                  </a:ext>
                </a:extLst>
              </a:tr>
              <a:tr h="1044956">
                <a:tc>
                  <a:txBody>
                    <a:bodyPr/>
                    <a:lstStyle/>
                    <a:p>
                      <a:r>
                        <a:rPr lang="en-US" sz="2000"/>
                        <a:t>Predicated Value</a:t>
                      </a:r>
                    </a:p>
                  </a:txBody>
                  <a:tcPr marL="103280" marR="103280" marT="51640" marB="51640"/>
                </a:tc>
                <a:tc>
                  <a:txBody>
                    <a:bodyPr/>
                    <a:lstStyle/>
                    <a:p>
                      <a:r>
                        <a:rPr lang="en-US" sz="2000"/>
                        <a:t>TRUE</a:t>
                      </a:r>
                    </a:p>
                  </a:txBody>
                  <a:tcPr marL="103280" marR="103280" marT="51640" marB="51640"/>
                </a:tc>
                <a:tc>
                  <a:txBody>
                    <a:bodyPr/>
                    <a:lstStyle/>
                    <a:p>
                      <a:r>
                        <a:rPr lang="en-US" sz="2000"/>
                        <a:t>TP:24</a:t>
                      </a:r>
                    </a:p>
                  </a:txBody>
                  <a:tcPr marL="103280" marR="103280" marT="51640" marB="51640"/>
                </a:tc>
                <a:tc>
                  <a:txBody>
                    <a:bodyPr/>
                    <a:lstStyle/>
                    <a:p>
                      <a:r>
                        <a:rPr lang="en-US" sz="2000"/>
                        <a:t>TN:9</a:t>
                      </a:r>
                    </a:p>
                  </a:txBody>
                  <a:tcPr marL="103280" marR="103280" marT="51640" marB="51640"/>
                </a:tc>
                <a:extLst>
                  <a:ext uri="{0D108BD9-81ED-4DB2-BD59-A6C34878D82A}">
                    <a16:rowId xmlns:a16="http://schemas.microsoft.com/office/drawing/2014/main" val="2157506466"/>
                  </a:ext>
                </a:extLst>
              </a:tr>
              <a:tr h="1044956">
                <a:tc>
                  <a:txBody>
                    <a:bodyPr/>
                    <a:lstStyle/>
                    <a:p>
                      <a:r>
                        <a:rPr lang="en-US" sz="2000"/>
                        <a:t>Predicated Value</a:t>
                      </a:r>
                    </a:p>
                  </a:txBody>
                  <a:tcPr marL="103280" marR="103280" marT="51640" marB="51640"/>
                </a:tc>
                <a:tc>
                  <a:txBody>
                    <a:bodyPr/>
                    <a:lstStyle/>
                    <a:p>
                      <a:r>
                        <a:rPr lang="en-US" sz="2000"/>
                        <a:t>FALSE</a:t>
                      </a:r>
                    </a:p>
                  </a:txBody>
                  <a:tcPr marL="103280" marR="103280" marT="51640" marB="51640"/>
                </a:tc>
                <a:tc>
                  <a:txBody>
                    <a:bodyPr/>
                    <a:lstStyle/>
                    <a:p>
                      <a:r>
                        <a:rPr lang="en-US" sz="2000"/>
                        <a:t>FP:4</a:t>
                      </a:r>
                    </a:p>
                  </a:txBody>
                  <a:tcPr marL="103280" marR="103280" marT="51640" marB="51640"/>
                </a:tc>
                <a:tc>
                  <a:txBody>
                    <a:bodyPr/>
                    <a:lstStyle/>
                    <a:p>
                      <a:r>
                        <a:rPr lang="en-US" sz="2000"/>
                        <a:t>FN:39</a:t>
                      </a:r>
                    </a:p>
                  </a:txBody>
                  <a:tcPr marL="103280" marR="103280" marT="51640" marB="51640"/>
                </a:tc>
                <a:extLst>
                  <a:ext uri="{0D108BD9-81ED-4DB2-BD59-A6C34878D82A}">
                    <a16:rowId xmlns:a16="http://schemas.microsoft.com/office/drawing/2014/main" val="3072689613"/>
                  </a:ext>
                </a:extLst>
              </a:tr>
            </a:tbl>
          </a:graphicData>
        </a:graphic>
      </p:graphicFrame>
    </p:spTree>
    <p:extLst>
      <p:ext uri="{BB962C8B-B14F-4D97-AF65-F5344CB8AC3E}">
        <p14:creationId xmlns:p14="http://schemas.microsoft.com/office/powerpoint/2010/main" val="13688274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D6300-2EAA-2B9B-EC67-7B1D5575A339}"/>
              </a:ext>
            </a:extLst>
          </p:cNvPr>
          <p:cNvSpPr>
            <a:spLocks noGrp="1"/>
          </p:cNvSpPr>
          <p:nvPr>
            <p:ph type="title"/>
          </p:nvPr>
        </p:nvSpPr>
        <p:spPr>
          <a:xfrm>
            <a:off x="498764" y="157942"/>
            <a:ext cx="3735184" cy="1005840"/>
          </a:xfrm>
        </p:spPr>
        <p:txBody>
          <a:bodyPr>
            <a:normAutofit/>
          </a:bodyPr>
          <a:lstStyle/>
          <a:p>
            <a:r>
              <a:rPr lang="en-US">
                <a:solidFill>
                  <a:schemeClr val="accent1"/>
                </a:solidFill>
              </a:rPr>
              <a:t>ANN RESULTS:</a:t>
            </a:r>
          </a:p>
        </p:txBody>
      </p:sp>
      <p:sp>
        <p:nvSpPr>
          <p:cNvPr id="3" name="Content Placeholder 2">
            <a:extLst>
              <a:ext uri="{FF2B5EF4-FFF2-40B4-BE49-F238E27FC236}">
                <a16:creationId xmlns:a16="http://schemas.microsoft.com/office/drawing/2014/main" id="{6F0765E3-9D44-AFF3-AAAC-698BCEFC3A22}"/>
              </a:ext>
            </a:extLst>
          </p:cNvPr>
          <p:cNvSpPr>
            <a:spLocks noGrp="1"/>
          </p:cNvSpPr>
          <p:nvPr>
            <p:ph idx="1"/>
          </p:nvPr>
        </p:nvSpPr>
        <p:spPr>
          <a:xfrm>
            <a:off x="72045" y="1163782"/>
            <a:ext cx="11756966" cy="5627715"/>
          </a:xfrm>
        </p:spPr>
        <p:txBody>
          <a:bodyPr/>
          <a:lstStyle/>
          <a:p>
            <a:r>
              <a:rPr lang="en-US"/>
              <a:t>ACCURACY: 0.8852 </a:t>
            </a:r>
          </a:p>
          <a:p>
            <a:r>
              <a:rPr lang="en-US"/>
              <a:t>RECALL: 0.8666 </a:t>
            </a:r>
          </a:p>
          <a:p>
            <a:r>
              <a:rPr lang="en-US"/>
              <a:t>PRECISION:0.8965 </a:t>
            </a:r>
          </a:p>
          <a:p>
            <a:r>
              <a:rPr lang="en-US"/>
              <a:t>F1 Score:0.84699</a:t>
            </a:r>
          </a:p>
        </p:txBody>
      </p:sp>
      <p:graphicFrame>
        <p:nvGraphicFramePr>
          <p:cNvPr id="4" name="Table 3">
            <a:extLst>
              <a:ext uri="{FF2B5EF4-FFF2-40B4-BE49-F238E27FC236}">
                <a16:creationId xmlns:a16="http://schemas.microsoft.com/office/drawing/2014/main" id="{7B9CE165-C2A1-333A-F667-B92C431177FA}"/>
              </a:ext>
            </a:extLst>
          </p:cNvPr>
          <p:cNvGraphicFramePr>
            <a:graphicFrameLocks noGrp="1"/>
          </p:cNvGraphicFramePr>
          <p:nvPr>
            <p:extLst>
              <p:ext uri="{D42A27DB-BD31-4B8C-83A1-F6EECF244321}">
                <p14:modId xmlns:p14="http://schemas.microsoft.com/office/powerpoint/2010/main" val="782092951"/>
              </p:ext>
            </p:extLst>
          </p:nvPr>
        </p:nvGraphicFramePr>
        <p:xfrm>
          <a:off x="498764" y="4089861"/>
          <a:ext cx="4862944" cy="2313016"/>
        </p:xfrm>
        <a:graphic>
          <a:graphicData uri="http://schemas.openxmlformats.org/drawingml/2006/table">
            <a:tbl>
              <a:tblPr firstRow="1" bandRow="1">
                <a:tableStyleId>{5C22544A-7EE6-4342-B048-85BDC9FD1C3A}</a:tableStyleId>
              </a:tblPr>
              <a:tblGrid>
                <a:gridCol w="1215736">
                  <a:extLst>
                    <a:ext uri="{9D8B030D-6E8A-4147-A177-3AD203B41FA5}">
                      <a16:colId xmlns:a16="http://schemas.microsoft.com/office/drawing/2014/main" val="1515546794"/>
                    </a:ext>
                  </a:extLst>
                </a:gridCol>
                <a:gridCol w="1215736">
                  <a:extLst>
                    <a:ext uri="{9D8B030D-6E8A-4147-A177-3AD203B41FA5}">
                      <a16:colId xmlns:a16="http://schemas.microsoft.com/office/drawing/2014/main" val="3969366714"/>
                    </a:ext>
                  </a:extLst>
                </a:gridCol>
                <a:gridCol w="1215736">
                  <a:extLst>
                    <a:ext uri="{9D8B030D-6E8A-4147-A177-3AD203B41FA5}">
                      <a16:colId xmlns:a16="http://schemas.microsoft.com/office/drawing/2014/main" val="2155806498"/>
                    </a:ext>
                  </a:extLst>
                </a:gridCol>
                <a:gridCol w="1215736">
                  <a:extLst>
                    <a:ext uri="{9D8B030D-6E8A-4147-A177-3AD203B41FA5}">
                      <a16:colId xmlns:a16="http://schemas.microsoft.com/office/drawing/2014/main" val="2214749342"/>
                    </a:ext>
                  </a:extLst>
                </a:gridCol>
              </a:tblGrid>
              <a:tr h="392776">
                <a:tc>
                  <a:txBody>
                    <a:bodyPr/>
                    <a:lstStyle/>
                    <a:p>
                      <a:endParaRPr lang="en-US"/>
                    </a:p>
                  </a:txBody>
                  <a:tcPr/>
                </a:tc>
                <a:tc>
                  <a:txBody>
                    <a:bodyPr/>
                    <a:lstStyle/>
                    <a:p>
                      <a:endParaRPr lang="en-US"/>
                    </a:p>
                  </a:txBody>
                  <a:tcPr/>
                </a:tc>
                <a:tc>
                  <a:txBody>
                    <a:bodyPr/>
                    <a:lstStyle/>
                    <a:p>
                      <a:r>
                        <a:rPr lang="en-US"/>
                        <a:t>Actual Value</a:t>
                      </a:r>
                    </a:p>
                  </a:txBody>
                  <a:tcPr/>
                </a:tc>
                <a:tc>
                  <a:txBody>
                    <a:bodyPr/>
                    <a:lstStyle/>
                    <a:p>
                      <a:r>
                        <a:rPr lang="en-US"/>
                        <a:t>Actual Value</a:t>
                      </a:r>
                    </a:p>
                  </a:txBody>
                  <a:tcPr/>
                </a:tc>
                <a:extLst>
                  <a:ext uri="{0D108BD9-81ED-4DB2-BD59-A6C34878D82A}">
                    <a16:rowId xmlns:a16="http://schemas.microsoft.com/office/drawing/2014/main" val="147391060"/>
                  </a:ext>
                </a:extLst>
              </a:tr>
              <a:tr h="392776">
                <a:tc>
                  <a:txBody>
                    <a:bodyPr/>
                    <a:lstStyle/>
                    <a:p>
                      <a:endParaRPr lang="en-US"/>
                    </a:p>
                  </a:txBody>
                  <a:tcPr/>
                </a:tc>
                <a:tc>
                  <a:txBody>
                    <a:bodyPr/>
                    <a:lstStyle/>
                    <a:p>
                      <a:endParaRPr lang="en-US"/>
                    </a:p>
                  </a:txBody>
                  <a:tcPr/>
                </a:tc>
                <a:tc>
                  <a:txBody>
                    <a:bodyPr/>
                    <a:lstStyle/>
                    <a:p>
                      <a:r>
                        <a:rPr lang="en-US"/>
                        <a:t>Positive</a:t>
                      </a:r>
                    </a:p>
                  </a:txBody>
                  <a:tcPr/>
                </a:tc>
                <a:tc>
                  <a:txBody>
                    <a:bodyPr/>
                    <a:lstStyle/>
                    <a:p>
                      <a:r>
                        <a:rPr lang="en-US"/>
                        <a:t>Negative</a:t>
                      </a:r>
                    </a:p>
                  </a:txBody>
                  <a:tcPr/>
                </a:tc>
                <a:extLst>
                  <a:ext uri="{0D108BD9-81ED-4DB2-BD59-A6C34878D82A}">
                    <a16:rowId xmlns:a16="http://schemas.microsoft.com/office/drawing/2014/main" val="2699309254"/>
                  </a:ext>
                </a:extLst>
              </a:tr>
              <a:tr h="392776">
                <a:tc>
                  <a:txBody>
                    <a:bodyPr/>
                    <a:lstStyle/>
                    <a:p>
                      <a:r>
                        <a:rPr lang="en-US"/>
                        <a:t>Predicated Values</a:t>
                      </a:r>
                    </a:p>
                  </a:txBody>
                  <a:tcPr/>
                </a:tc>
                <a:tc>
                  <a:txBody>
                    <a:bodyPr/>
                    <a:lstStyle/>
                    <a:p>
                      <a:r>
                        <a:rPr lang="en-US"/>
                        <a:t>True</a:t>
                      </a:r>
                    </a:p>
                  </a:txBody>
                  <a:tcPr/>
                </a:tc>
                <a:tc>
                  <a:txBody>
                    <a:bodyPr/>
                    <a:lstStyle/>
                    <a:p>
                      <a:r>
                        <a:rPr lang="en-US"/>
                        <a:t>TP:26</a:t>
                      </a:r>
                    </a:p>
                  </a:txBody>
                  <a:tcPr/>
                </a:tc>
                <a:tc>
                  <a:txBody>
                    <a:bodyPr/>
                    <a:lstStyle/>
                    <a:p>
                      <a:r>
                        <a:rPr lang="en-US"/>
                        <a:t>TN:4</a:t>
                      </a:r>
                    </a:p>
                  </a:txBody>
                  <a:tcPr/>
                </a:tc>
                <a:extLst>
                  <a:ext uri="{0D108BD9-81ED-4DB2-BD59-A6C34878D82A}">
                    <a16:rowId xmlns:a16="http://schemas.microsoft.com/office/drawing/2014/main" val="118573253"/>
                  </a:ext>
                </a:extLst>
              </a:tr>
              <a:tr h="392776">
                <a:tc>
                  <a:txBody>
                    <a:bodyPr/>
                    <a:lstStyle/>
                    <a:p>
                      <a:r>
                        <a:rPr lang="en-US"/>
                        <a:t>Predicated Values</a:t>
                      </a:r>
                    </a:p>
                  </a:txBody>
                  <a:tcPr/>
                </a:tc>
                <a:tc>
                  <a:txBody>
                    <a:bodyPr/>
                    <a:lstStyle/>
                    <a:p>
                      <a:r>
                        <a:rPr lang="en-US"/>
                        <a:t>False</a:t>
                      </a:r>
                    </a:p>
                  </a:txBody>
                  <a:tcPr/>
                </a:tc>
                <a:tc>
                  <a:txBody>
                    <a:bodyPr/>
                    <a:lstStyle/>
                    <a:p>
                      <a:r>
                        <a:rPr lang="en-US"/>
                        <a:t>FP:3</a:t>
                      </a:r>
                    </a:p>
                  </a:txBody>
                  <a:tcPr/>
                </a:tc>
                <a:tc>
                  <a:txBody>
                    <a:bodyPr/>
                    <a:lstStyle/>
                    <a:p>
                      <a:r>
                        <a:rPr lang="en-US"/>
                        <a:t>FN:28</a:t>
                      </a:r>
                    </a:p>
                  </a:txBody>
                  <a:tcPr/>
                </a:tc>
                <a:extLst>
                  <a:ext uri="{0D108BD9-81ED-4DB2-BD59-A6C34878D82A}">
                    <a16:rowId xmlns:a16="http://schemas.microsoft.com/office/drawing/2014/main" val="739083270"/>
                  </a:ext>
                </a:extLst>
              </a:tr>
            </a:tbl>
          </a:graphicData>
        </a:graphic>
      </p:graphicFrame>
      <p:pic>
        <p:nvPicPr>
          <p:cNvPr id="6" name="Picture 5" descr="A screenshot of a computer&#10;&#10;Description automatically generated">
            <a:extLst>
              <a:ext uri="{FF2B5EF4-FFF2-40B4-BE49-F238E27FC236}">
                <a16:creationId xmlns:a16="http://schemas.microsoft.com/office/drawing/2014/main" id="{E14820BC-9E71-DF1D-4C44-1DD572156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8211" y="163547"/>
            <a:ext cx="6691744" cy="6530906"/>
          </a:xfrm>
          <a:prstGeom prst="rect">
            <a:avLst/>
          </a:prstGeom>
        </p:spPr>
      </p:pic>
    </p:spTree>
    <p:extLst>
      <p:ext uri="{BB962C8B-B14F-4D97-AF65-F5344CB8AC3E}">
        <p14:creationId xmlns:p14="http://schemas.microsoft.com/office/powerpoint/2010/main" val="3905669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486B-C61C-F33A-6A45-1AF223FDDCAF}"/>
              </a:ext>
            </a:extLst>
          </p:cNvPr>
          <p:cNvSpPr>
            <a:spLocks noGrp="1"/>
          </p:cNvSpPr>
          <p:nvPr>
            <p:ph type="title"/>
          </p:nvPr>
        </p:nvSpPr>
        <p:spPr>
          <a:xfrm>
            <a:off x="213360" y="133007"/>
            <a:ext cx="3981796" cy="806331"/>
          </a:xfrm>
        </p:spPr>
        <p:txBody>
          <a:bodyPr/>
          <a:lstStyle/>
          <a:p>
            <a:r>
              <a:rPr lang="en-US">
                <a:solidFill>
                  <a:schemeClr val="accent1"/>
                </a:solidFill>
              </a:rPr>
              <a:t>DNN RESULTS:</a:t>
            </a:r>
          </a:p>
        </p:txBody>
      </p:sp>
      <p:sp>
        <p:nvSpPr>
          <p:cNvPr id="3" name="Content Placeholder 2">
            <a:extLst>
              <a:ext uri="{FF2B5EF4-FFF2-40B4-BE49-F238E27FC236}">
                <a16:creationId xmlns:a16="http://schemas.microsoft.com/office/drawing/2014/main" id="{F611DF85-CBFC-8CCB-0D4A-B58C6A032D7E}"/>
              </a:ext>
            </a:extLst>
          </p:cNvPr>
          <p:cNvSpPr>
            <a:spLocks noGrp="1"/>
          </p:cNvSpPr>
          <p:nvPr>
            <p:ph idx="1"/>
          </p:nvPr>
        </p:nvSpPr>
        <p:spPr>
          <a:xfrm>
            <a:off x="91440" y="939338"/>
            <a:ext cx="12009120" cy="5843845"/>
          </a:xfrm>
        </p:spPr>
        <p:txBody>
          <a:bodyPr/>
          <a:lstStyle/>
          <a:p>
            <a:r>
              <a:rPr lang="en-US"/>
              <a:t>ACCURACY: 0.918 </a:t>
            </a:r>
          </a:p>
          <a:p>
            <a:r>
              <a:rPr lang="en-US"/>
              <a:t>RECALL: 0.9033 </a:t>
            </a:r>
          </a:p>
          <a:p>
            <a:r>
              <a:rPr lang="en-US"/>
              <a:t>PRECISION: 0.9655 </a:t>
            </a:r>
          </a:p>
          <a:p>
            <a:r>
              <a:rPr lang="en-US"/>
              <a:t>F1 Score:0.5320</a:t>
            </a:r>
          </a:p>
        </p:txBody>
      </p:sp>
      <p:graphicFrame>
        <p:nvGraphicFramePr>
          <p:cNvPr id="4" name="Table 3">
            <a:extLst>
              <a:ext uri="{FF2B5EF4-FFF2-40B4-BE49-F238E27FC236}">
                <a16:creationId xmlns:a16="http://schemas.microsoft.com/office/drawing/2014/main" id="{724935C8-31EE-D08F-BE74-DF445773C565}"/>
              </a:ext>
            </a:extLst>
          </p:cNvPr>
          <p:cNvGraphicFramePr>
            <a:graphicFrameLocks noGrp="1"/>
          </p:cNvGraphicFramePr>
          <p:nvPr>
            <p:extLst>
              <p:ext uri="{D42A27DB-BD31-4B8C-83A1-F6EECF244321}">
                <p14:modId xmlns:p14="http://schemas.microsoft.com/office/powerpoint/2010/main" val="352433671"/>
              </p:ext>
            </p:extLst>
          </p:nvPr>
        </p:nvGraphicFramePr>
        <p:xfrm>
          <a:off x="91440" y="4031671"/>
          <a:ext cx="5079076" cy="2751512"/>
        </p:xfrm>
        <a:graphic>
          <a:graphicData uri="http://schemas.openxmlformats.org/drawingml/2006/table">
            <a:tbl>
              <a:tblPr firstRow="1" bandRow="1">
                <a:tableStyleId>{5C22544A-7EE6-4342-B048-85BDC9FD1C3A}</a:tableStyleId>
              </a:tblPr>
              <a:tblGrid>
                <a:gridCol w="1269769">
                  <a:extLst>
                    <a:ext uri="{9D8B030D-6E8A-4147-A177-3AD203B41FA5}">
                      <a16:colId xmlns:a16="http://schemas.microsoft.com/office/drawing/2014/main" val="4178425029"/>
                    </a:ext>
                  </a:extLst>
                </a:gridCol>
                <a:gridCol w="1269769">
                  <a:extLst>
                    <a:ext uri="{9D8B030D-6E8A-4147-A177-3AD203B41FA5}">
                      <a16:colId xmlns:a16="http://schemas.microsoft.com/office/drawing/2014/main" val="2747005381"/>
                    </a:ext>
                  </a:extLst>
                </a:gridCol>
                <a:gridCol w="1269769">
                  <a:extLst>
                    <a:ext uri="{9D8B030D-6E8A-4147-A177-3AD203B41FA5}">
                      <a16:colId xmlns:a16="http://schemas.microsoft.com/office/drawing/2014/main" val="1108232364"/>
                    </a:ext>
                  </a:extLst>
                </a:gridCol>
                <a:gridCol w="1269769">
                  <a:extLst>
                    <a:ext uri="{9D8B030D-6E8A-4147-A177-3AD203B41FA5}">
                      <a16:colId xmlns:a16="http://schemas.microsoft.com/office/drawing/2014/main" val="515514226"/>
                    </a:ext>
                  </a:extLst>
                </a:gridCol>
              </a:tblGrid>
              <a:tr h="746666">
                <a:tc>
                  <a:txBody>
                    <a:bodyPr/>
                    <a:lstStyle/>
                    <a:p>
                      <a:endParaRPr lang="en-US"/>
                    </a:p>
                  </a:txBody>
                  <a:tcPr/>
                </a:tc>
                <a:tc>
                  <a:txBody>
                    <a:bodyPr/>
                    <a:lstStyle/>
                    <a:p>
                      <a:endParaRPr lang="en-US"/>
                    </a:p>
                  </a:txBody>
                  <a:tcPr/>
                </a:tc>
                <a:tc>
                  <a:txBody>
                    <a:bodyPr/>
                    <a:lstStyle/>
                    <a:p>
                      <a:r>
                        <a:rPr lang="en-US"/>
                        <a:t>Actual Value</a:t>
                      </a:r>
                    </a:p>
                  </a:txBody>
                  <a:tcPr/>
                </a:tc>
                <a:tc>
                  <a:txBody>
                    <a:bodyPr/>
                    <a:lstStyle/>
                    <a:p>
                      <a:r>
                        <a:rPr lang="en-US"/>
                        <a:t>Actual Value</a:t>
                      </a:r>
                    </a:p>
                  </a:txBody>
                  <a:tcPr/>
                </a:tc>
                <a:extLst>
                  <a:ext uri="{0D108BD9-81ED-4DB2-BD59-A6C34878D82A}">
                    <a16:rowId xmlns:a16="http://schemas.microsoft.com/office/drawing/2014/main" val="3610989964"/>
                  </a:ext>
                </a:extLst>
              </a:tr>
              <a:tr h="511514">
                <a:tc>
                  <a:txBody>
                    <a:bodyPr/>
                    <a:lstStyle/>
                    <a:p>
                      <a:endParaRPr lang="en-US"/>
                    </a:p>
                  </a:txBody>
                  <a:tcPr/>
                </a:tc>
                <a:tc>
                  <a:txBody>
                    <a:bodyPr/>
                    <a:lstStyle/>
                    <a:p>
                      <a:endParaRPr lang="en-US"/>
                    </a:p>
                  </a:txBody>
                  <a:tcPr/>
                </a:tc>
                <a:tc>
                  <a:txBody>
                    <a:bodyPr/>
                    <a:lstStyle/>
                    <a:p>
                      <a:r>
                        <a:rPr lang="en-US"/>
                        <a:t>Positive</a:t>
                      </a:r>
                    </a:p>
                  </a:txBody>
                  <a:tcPr/>
                </a:tc>
                <a:tc>
                  <a:txBody>
                    <a:bodyPr/>
                    <a:lstStyle/>
                    <a:p>
                      <a:r>
                        <a:rPr lang="en-US"/>
                        <a:t>Negative</a:t>
                      </a:r>
                    </a:p>
                  </a:txBody>
                  <a:tcPr/>
                </a:tc>
                <a:extLst>
                  <a:ext uri="{0D108BD9-81ED-4DB2-BD59-A6C34878D82A}">
                    <a16:rowId xmlns:a16="http://schemas.microsoft.com/office/drawing/2014/main" val="3148591218"/>
                  </a:ext>
                </a:extLst>
              </a:tr>
              <a:tr h="746666">
                <a:tc>
                  <a:txBody>
                    <a:bodyPr/>
                    <a:lstStyle/>
                    <a:p>
                      <a:r>
                        <a:rPr lang="en-US"/>
                        <a:t>Predicated Values</a:t>
                      </a:r>
                    </a:p>
                  </a:txBody>
                  <a:tcPr/>
                </a:tc>
                <a:tc>
                  <a:txBody>
                    <a:bodyPr/>
                    <a:lstStyle/>
                    <a:p>
                      <a:r>
                        <a:rPr lang="en-US"/>
                        <a:t>True</a:t>
                      </a:r>
                    </a:p>
                  </a:txBody>
                  <a:tcPr/>
                </a:tc>
                <a:tc>
                  <a:txBody>
                    <a:bodyPr/>
                    <a:lstStyle/>
                    <a:p>
                      <a:r>
                        <a:rPr lang="en-US"/>
                        <a:t>TP:28</a:t>
                      </a:r>
                    </a:p>
                  </a:txBody>
                  <a:tcPr/>
                </a:tc>
                <a:tc>
                  <a:txBody>
                    <a:bodyPr/>
                    <a:lstStyle/>
                    <a:p>
                      <a:r>
                        <a:rPr lang="en-US"/>
                        <a:t>FN:3</a:t>
                      </a:r>
                    </a:p>
                  </a:txBody>
                  <a:tcPr/>
                </a:tc>
                <a:extLst>
                  <a:ext uri="{0D108BD9-81ED-4DB2-BD59-A6C34878D82A}">
                    <a16:rowId xmlns:a16="http://schemas.microsoft.com/office/drawing/2014/main" val="3005395864"/>
                  </a:ext>
                </a:extLst>
              </a:tr>
              <a:tr h="746666">
                <a:tc>
                  <a:txBody>
                    <a:bodyPr/>
                    <a:lstStyle/>
                    <a:p>
                      <a:r>
                        <a:rPr lang="en-US"/>
                        <a:t>Predicated Values</a:t>
                      </a:r>
                    </a:p>
                  </a:txBody>
                  <a:tcPr/>
                </a:tc>
                <a:tc>
                  <a:txBody>
                    <a:bodyPr/>
                    <a:lstStyle/>
                    <a:p>
                      <a:r>
                        <a:rPr lang="en-US"/>
                        <a:t>False</a:t>
                      </a:r>
                    </a:p>
                  </a:txBody>
                  <a:tcPr/>
                </a:tc>
                <a:tc>
                  <a:txBody>
                    <a:bodyPr/>
                    <a:lstStyle/>
                    <a:p>
                      <a:r>
                        <a:rPr lang="en-US"/>
                        <a:t>FP:1</a:t>
                      </a:r>
                    </a:p>
                  </a:txBody>
                  <a:tcPr/>
                </a:tc>
                <a:tc>
                  <a:txBody>
                    <a:bodyPr/>
                    <a:lstStyle/>
                    <a:p>
                      <a:r>
                        <a:rPr lang="en-US"/>
                        <a:t>TN:28</a:t>
                      </a:r>
                    </a:p>
                  </a:txBody>
                  <a:tcPr/>
                </a:tc>
                <a:extLst>
                  <a:ext uri="{0D108BD9-81ED-4DB2-BD59-A6C34878D82A}">
                    <a16:rowId xmlns:a16="http://schemas.microsoft.com/office/drawing/2014/main" val="1328551449"/>
                  </a:ext>
                </a:extLst>
              </a:tr>
            </a:tbl>
          </a:graphicData>
        </a:graphic>
      </p:graphicFrame>
      <p:pic>
        <p:nvPicPr>
          <p:cNvPr id="6" name="Picture 5" descr="A screenshot of a computer program&#10;&#10;Description automatically generated">
            <a:extLst>
              <a:ext uri="{FF2B5EF4-FFF2-40B4-BE49-F238E27FC236}">
                <a16:creationId xmlns:a16="http://schemas.microsoft.com/office/drawing/2014/main" id="{A340BCE7-7721-6652-235A-01015E98A8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0" y="0"/>
            <a:ext cx="6675120" cy="6783183"/>
          </a:xfrm>
          <a:prstGeom prst="rect">
            <a:avLst/>
          </a:prstGeom>
        </p:spPr>
      </p:pic>
    </p:spTree>
    <p:extLst>
      <p:ext uri="{BB962C8B-B14F-4D97-AF65-F5344CB8AC3E}">
        <p14:creationId xmlns:p14="http://schemas.microsoft.com/office/powerpoint/2010/main" val="40240995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54EB0-8601-E91D-CB35-0D7E0B0F7C93}"/>
              </a:ext>
            </a:extLst>
          </p:cNvPr>
          <p:cNvSpPr>
            <a:spLocks noGrp="1"/>
          </p:cNvSpPr>
          <p:nvPr>
            <p:ph type="title"/>
          </p:nvPr>
        </p:nvSpPr>
        <p:spPr>
          <a:xfrm>
            <a:off x="38101" y="365125"/>
            <a:ext cx="5681055" cy="848533"/>
          </a:xfrm>
        </p:spPr>
        <p:txBody>
          <a:bodyPr/>
          <a:lstStyle/>
          <a:p>
            <a:r>
              <a:rPr lang="en-US">
                <a:solidFill>
                  <a:schemeClr val="accent1"/>
                </a:solidFill>
              </a:rPr>
              <a:t>ADA-BOOST RESULTS:</a:t>
            </a:r>
          </a:p>
        </p:txBody>
      </p:sp>
      <p:sp>
        <p:nvSpPr>
          <p:cNvPr id="9" name="Content Placeholder 8">
            <a:extLst>
              <a:ext uri="{FF2B5EF4-FFF2-40B4-BE49-F238E27FC236}">
                <a16:creationId xmlns:a16="http://schemas.microsoft.com/office/drawing/2014/main" id="{2EB3BBF1-5343-ADA3-ADA1-4874CA8B0E73}"/>
              </a:ext>
            </a:extLst>
          </p:cNvPr>
          <p:cNvSpPr>
            <a:spLocks noGrp="1"/>
          </p:cNvSpPr>
          <p:nvPr>
            <p:ph idx="1"/>
          </p:nvPr>
        </p:nvSpPr>
        <p:spPr>
          <a:xfrm>
            <a:off x="124691" y="1429790"/>
            <a:ext cx="11942618" cy="5428210"/>
          </a:xfrm>
        </p:spPr>
        <p:txBody>
          <a:bodyPr/>
          <a:lstStyle/>
          <a:p>
            <a:r>
              <a:rPr lang="en-US"/>
              <a:t>Accuracy:0.829</a:t>
            </a:r>
          </a:p>
          <a:p>
            <a:r>
              <a:rPr lang="en-US"/>
              <a:t>Precision:0.860</a:t>
            </a:r>
          </a:p>
          <a:p>
            <a:r>
              <a:rPr lang="en-US"/>
              <a:t>Recall:0.841</a:t>
            </a:r>
          </a:p>
          <a:p>
            <a:r>
              <a:rPr lang="en-US"/>
              <a:t>F1 Score:0.849</a:t>
            </a:r>
          </a:p>
        </p:txBody>
      </p:sp>
      <p:graphicFrame>
        <p:nvGraphicFramePr>
          <p:cNvPr id="10" name="Table 9">
            <a:extLst>
              <a:ext uri="{FF2B5EF4-FFF2-40B4-BE49-F238E27FC236}">
                <a16:creationId xmlns:a16="http://schemas.microsoft.com/office/drawing/2014/main" id="{A98D0F94-03B5-AF9B-3F01-CD6827C62348}"/>
              </a:ext>
            </a:extLst>
          </p:cNvPr>
          <p:cNvGraphicFramePr>
            <a:graphicFrameLocks noGrp="1"/>
          </p:cNvGraphicFramePr>
          <p:nvPr>
            <p:extLst>
              <p:ext uri="{D42A27DB-BD31-4B8C-83A1-F6EECF244321}">
                <p14:modId xmlns:p14="http://schemas.microsoft.com/office/powerpoint/2010/main" val="889223185"/>
              </p:ext>
            </p:extLst>
          </p:nvPr>
        </p:nvGraphicFramePr>
        <p:xfrm>
          <a:off x="124691" y="4039985"/>
          <a:ext cx="5037512" cy="2759826"/>
        </p:xfrm>
        <a:graphic>
          <a:graphicData uri="http://schemas.openxmlformats.org/drawingml/2006/table">
            <a:tbl>
              <a:tblPr firstRow="1" bandRow="1">
                <a:tableStyleId>{5C22544A-7EE6-4342-B048-85BDC9FD1C3A}</a:tableStyleId>
              </a:tblPr>
              <a:tblGrid>
                <a:gridCol w="1259378">
                  <a:extLst>
                    <a:ext uri="{9D8B030D-6E8A-4147-A177-3AD203B41FA5}">
                      <a16:colId xmlns:a16="http://schemas.microsoft.com/office/drawing/2014/main" val="3572290464"/>
                    </a:ext>
                  </a:extLst>
                </a:gridCol>
                <a:gridCol w="1259378">
                  <a:extLst>
                    <a:ext uri="{9D8B030D-6E8A-4147-A177-3AD203B41FA5}">
                      <a16:colId xmlns:a16="http://schemas.microsoft.com/office/drawing/2014/main" val="1196846892"/>
                    </a:ext>
                  </a:extLst>
                </a:gridCol>
                <a:gridCol w="1259378">
                  <a:extLst>
                    <a:ext uri="{9D8B030D-6E8A-4147-A177-3AD203B41FA5}">
                      <a16:colId xmlns:a16="http://schemas.microsoft.com/office/drawing/2014/main" val="1222246166"/>
                    </a:ext>
                  </a:extLst>
                </a:gridCol>
                <a:gridCol w="1259378">
                  <a:extLst>
                    <a:ext uri="{9D8B030D-6E8A-4147-A177-3AD203B41FA5}">
                      <a16:colId xmlns:a16="http://schemas.microsoft.com/office/drawing/2014/main" val="8074096"/>
                    </a:ext>
                  </a:extLst>
                </a:gridCol>
              </a:tblGrid>
              <a:tr h="758952">
                <a:tc>
                  <a:txBody>
                    <a:bodyPr/>
                    <a:lstStyle/>
                    <a:p>
                      <a:endParaRPr lang="en-US"/>
                    </a:p>
                  </a:txBody>
                  <a:tcPr/>
                </a:tc>
                <a:tc>
                  <a:txBody>
                    <a:bodyPr/>
                    <a:lstStyle/>
                    <a:p>
                      <a:endParaRPr lang="en-US"/>
                    </a:p>
                  </a:txBody>
                  <a:tcPr/>
                </a:tc>
                <a:tc>
                  <a:txBody>
                    <a:bodyPr/>
                    <a:lstStyle/>
                    <a:p>
                      <a:r>
                        <a:rPr lang="en-US"/>
                        <a:t>Actual Value</a:t>
                      </a:r>
                    </a:p>
                  </a:txBody>
                  <a:tcPr/>
                </a:tc>
                <a:tc>
                  <a:txBody>
                    <a:bodyPr/>
                    <a:lstStyle/>
                    <a:p>
                      <a:r>
                        <a:rPr lang="en-US"/>
                        <a:t>Actual Value</a:t>
                      </a:r>
                    </a:p>
                  </a:txBody>
                  <a:tcPr/>
                </a:tc>
                <a:extLst>
                  <a:ext uri="{0D108BD9-81ED-4DB2-BD59-A6C34878D82A}">
                    <a16:rowId xmlns:a16="http://schemas.microsoft.com/office/drawing/2014/main" val="1075605725"/>
                  </a:ext>
                </a:extLst>
              </a:tr>
              <a:tr h="482970">
                <a:tc>
                  <a:txBody>
                    <a:bodyPr/>
                    <a:lstStyle/>
                    <a:p>
                      <a:endParaRPr lang="en-US"/>
                    </a:p>
                  </a:txBody>
                  <a:tcPr/>
                </a:tc>
                <a:tc>
                  <a:txBody>
                    <a:bodyPr/>
                    <a:lstStyle/>
                    <a:p>
                      <a:endParaRPr lang="en-US"/>
                    </a:p>
                  </a:txBody>
                  <a:tcPr/>
                </a:tc>
                <a:tc>
                  <a:txBody>
                    <a:bodyPr/>
                    <a:lstStyle/>
                    <a:p>
                      <a:r>
                        <a:rPr lang="en-US"/>
                        <a:t>Positive</a:t>
                      </a:r>
                    </a:p>
                  </a:txBody>
                  <a:tcPr/>
                </a:tc>
                <a:tc>
                  <a:txBody>
                    <a:bodyPr/>
                    <a:lstStyle/>
                    <a:p>
                      <a:r>
                        <a:rPr lang="en-US"/>
                        <a:t>Negative</a:t>
                      </a:r>
                    </a:p>
                  </a:txBody>
                  <a:tcPr/>
                </a:tc>
                <a:extLst>
                  <a:ext uri="{0D108BD9-81ED-4DB2-BD59-A6C34878D82A}">
                    <a16:rowId xmlns:a16="http://schemas.microsoft.com/office/drawing/2014/main" val="748439732"/>
                  </a:ext>
                </a:extLst>
              </a:tr>
              <a:tr h="758952">
                <a:tc>
                  <a:txBody>
                    <a:bodyPr/>
                    <a:lstStyle/>
                    <a:p>
                      <a:r>
                        <a:rPr lang="en-US"/>
                        <a:t>Predicated Values</a:t>
                      </a:r>
                    </a:p>
                  </a:txBody>
                  <a:tcPr/>
                </a:tc>
                <a:tc>
                  <a:txBody>
                    <a:bodyPr/>
                    <a:lstStyle/>
                    <a:p>
                      <a:r>
                        <a:rPr lang="en-US"/>
                        <a:t>True</a:t>
                      </a:r>
                    </a:p>
                  </a:txBody>
                  <a:tcPr/>
                </a:tc>
                <a:tc>
                  <a:txBody>
                    <a:bodyPr/>
                    <a:lstStyle/>
                    <a:p>
                      <a:r>
                        <a:rPr lang="en-US"/>
                        <a:t>TP:26</a:t>
                      </a:r>
                    </a:p>
                  </a:txBody>
                  <a:tcPr/>
                </a:tc>
                <a:tc>
                  <a:txBody>
                    <a:bodyPr/>
                    <a:lstStyle/>
                    <a:p>
                      <a:r>
                        <a:rPr lang="en-US"/>
                        <a:t>FN:6</a:t>
                      </a:r>
                    </a:p>
                  </a:txBody>
                  <a:tcPr/>
                </a:tc>
                <a:extLst>
                  <a:ext uri="{0D108BD9-81ED-4DB2-BD59-A6C34878D82A}">
                    <a16:rowId xmlns:a16="http://schemas.microsoft.com/office/drawing/2014/main" val="3754204930"/>
                  </a:ext>
                </a:extLst>
              </a:tr>
              <a:tr h="758952">
                <a:tc>
                  <a:txBody>
                    <a:bodyPr/>
                    <a:lstStyle/>
                    <a:p>
                      <a:r>
                        <a:rPr lang="en-US"/>
                        <a:t>Predicated Values</a:t>
                      </a:r>
                    </a:p>
                  </a:txBody>
                  <a:tcPr/>
                </a:tc>
                <a:tc>
                  <a:txBody>
                    <a:bodyPr/>
                    <a:lstStyle/>
                    <a:p>
                      <a:r>
                        <a:rPr lang="en-US"/>
                        <a:t>False</a:t>
                      </a:r>
                    </a:p>
                  </a:txBody>
                  <a:tcPr/>
                </a:tc>
                <a:tc>
                  <a:txBody>
                    <a:bodyPr/>
                    <a:lstStyle/>
                    <a:p>
                      <a:r>
                        <a:rPr lang="en-US"/>
                        <a:t>FP:7</a:t>
                      </a:r>
                    </a:p>
                  </a:txBody>
                  <a:tcPr/>
                </a:tc>
                <a:tc>
                  <a:txBody>
                    <a:bodyPr/>
                    <a:lstStyle/>
                    <a:p>
                      <a:r>
                        <a:rPr lang="en-US"/>
                        <a:t>TN:37</a:t>
                      </a:r>
                    </a:p>
                  </a:txBody>
                  <a:tcPr/>
                </a:tc>
                <a:extLst>
                  <a:ext uri="{0D108BD9-81ED-4DB2-BD59-A6C34878D82A}">
                    <a16:rowId xmlns:a16="http://schemas.microsoft.com/office/drawing/2014/main" val="1201232941"/>
                  </a:ext>
                </a:extLst>
              </a:tr>
            </a:tbl>
          </a:graphicData>
        </a:graphic>
      </p:graphicFrame>
      <p:pic>
        <p:nvPicPr>
          <p:cNvPr id="12" name="Picture 11" descr="A screenshot of a computer">
            <a:extLst>
              <a:ext uri="{FF2B5EF4-FFF2-40B4-BE49-F238E27FC236}">
                <a16:creationId xmlns:a16="http://schemas.microsoft.com/office/drawing/2014/main" id="{714DC4E9-C36E-EF49-C87D-7A44CF80D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5712" y="0"/>
            <a:ext cx="6278187" cy="6858000"/>
          </a:xfrm>
          <a:prstGeom prst="rect">
            <a:avLst/>
          </a:prstGeom>
        </p:spPr>
      </p:pic>
    </p:spTree>
    <p:extLst>
      <p:ext uri="{BB962C8B-B14F-4D97-AF65-F5344CB8AC3E}">
        <p14:creationId xmlns:p14="http://schemas.microsoft.com/office/powerpoint/2010/main" val="2051358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E97E-6710-92F9-D393-F48E76B2F921}"/>
              </a:ext>
            </a:extLst>
          </p:cNvPr>
          <p:cNvSpPr>
            <a:spLocks noGrp="1"/>
          </p:cNvSpPr>
          <p:nvPr>
            <p:ph type="title"/>
          </p:nvPr>
        </p:nvSpPr>
        <p:spPr>
          <a:xfrm>
            <a:off x="246435" y="97278"/>
            <a:ext cx="5249693" cy="933854"/>
          </a:xfrm>
        </p:spPr>
        <p:txBody>
          <a:bodyPr/>
          <a:lstStyle/>
          <a:p>
            <a:r>
              <a:rPr lang="en-US">
                <a:solidFill>
                  <a:schemeClr val="accent1"/>
                </a:solidFill>
              </a:rPr>
              <a:t>XG-BOOST RESULTS:</a:t>
            </a:r>
          </a:p>
        </p:txBody>
      </p:sp>
      <p:sp>
        <p:nvSpPr>
          <p:cNvPr id="3" name="Content Placeholder 2">
            <a:extLst>
              <a:ext uri="{FF2B5EF4-FFF2-40B4-BE49-F238E27FC236}">
                <a16:creationId xmlns:a16="http://schemas.microsoft.com/office/drawing/2014/main" id="{27D87648-6434-BAF2-3BEF-52CE279A8C31}"/>
              </a:ext>
            </a:extLst>
          </p:cNvPr>
          <p:cNvSpPr>
            <a:spLocks noGrp="1"/>
          </p:cNvSpPr>
          <p:nvPr>
            <p:ph idx="1"/>
          </p:nvPr>
        </p:nvSpPr>
        <p:spPr>
          <a:xfrm>
            <a:off x="0" y="1031132"/>
            <a:ext cx="12192000" cy="5729589"/>
          </a:xfrm>
        </p:spPr>
        <p:txBody>
          <a:bodyPr/>
          <a:lstStyle/>
          <a:p>
            <a:r>
              <a:rPr lang="en-US"/>
              <a:t>Accuracy: 0.918</a:t>
            </a:r>
          </a:p>
          <a:p>
            <a:r>
              <a:rPr lang="en-US"/>
              <a:t>Precision:0.960</a:t>
            </a:r>
          </a:p>
          <a:p>
            <a:r>
              <a:rPr lang="en-US"/>
              <a:t>Recall:0.857</a:t>
            </a:r>
          </a:p>
          <a:p>
            <a:r>
              <a:rPr lang="en-US"/>
              <a:t>F1 Score:0.905</a:t>
            </a:r>
          </a:p>
        </p:txBody>
      </p:sp>
      <p:graphicFrame>
        <p:nvGraphicFramePr>
          <p:cNvPr id="4" name="Table 3">
            <a:extLst>
              <a:ext uri="{FF2B5EF4-FFF2-40B4-BE49-F238E27FC236}">
                <a16:creationId xmlns:a16="http://schemas.microsoft.com/office/drawing/2014/main" id="{4288EAD7-86A3-6B2E-6C88-BF59FF6D5ECF}"/>
              </a:ext>
            </a:extLst>
          </p:cNvPr>
          <p:cNvGraphicFramePr>
            <a:graphicFrameLocks noGrp="1"/>
          </p:cNvGraphicFramePr>
          <p:nvPr>
            <p:extLst>
              <p:ext uri="{D42A27DB-BD31-4B8C-83A1-F6EECF244321}">
                <p14:modId xmlns:p14="http://schemas.microsoft.com/office/powerpoint/2010/main" val="4131358888"/>
              </p:ext>
            </p:extLst>
          </p:nvPr>
        </p:nvGraphicFramePr>
        <p:xfrm>
          <a:off x="74815" y="4347555"/>
          <a:ext cx="5494716" cy="2481348"/>
        </p:xfrm>
        <a:graphic>
          <a:graphicData uri="http://schemas.openxmlformats.org/drawingml/2006/table">
            <a:tbl>
              <a:tblPr firstRow="1" bandRow="1">
                <a:tableStyleId>{5C22544A-7EE6-4342-B048-85BDC9FD1C3A}</a:tableStyleId>
              </a:tblPr>
              <a:tblGrid>
                <a:gridCol w="1373679">
                  <a:extLst>
                    <a:ext uri="{9D8B030D-6E8A-4147-A177-3AD203B41FA5}">
                      <a16:colId xmlns:a16="http://schemas.microsoft.com/office/drawing/2014/main" val="2648789522"/>
                    </a:ext>
                  </a:extLst>
                </a:gridCol>
                <a:gridCol w="1373679">
                  <a:extLst>
                    <a:ext uri="{9D8B030D-6E8A-4147-A177-3AD203B41FA5}">
                      <a16:colId xmlns:a16="http://schemas.microsoft.com/office/drawing/2014/main" val="132143840"/>
                    </a:ext>
                  </a:extLst>
                </a:gridCol>
                <a:gridCol w="1373679">
                  <a:extLst>
                    <a:ext uri="{9D8B030D-6E8A-4147-A177-3AD203B41FA5}">
                      <a16:colId xmlns:a16="http://schemas.microsoft.com/office/drawing/2014/main" val="1782026433"/>
                    </a:ext>
                  </a:extLst>
                </a:gridCol>
                <a:gridCol w="1373679">
                  <a:extLst>
                    <a:ext uri="{9D8B030D-6E8A-4147-A177-3AD203B41FA5}">
                      <a16:colId xmlns:a16="http://schemas.microsoft.com/office/drawing/2014/main" val="504259750"/>
                    </a:ext>
                  </a:extLst>
                </a:gridCol>
              </a:tblGrid>
              <a:tr h="600594">
                <a:tc>
                  <a:txBody>
                    <a:bodyPr/>
                    <a:lstStyle/>
                    <a:p>
                      <a:endParaRPr lang="en-US"/>
                    </a:p>
                  </a:txBody>
                  <a:tcPr/>
                </a:tc>
                <a:tc>
                  <a:txBody>
                    <a:bodyPr/>
                    <a:lstStyle/>
                    <a:p>
                      <a:endParaRPr lang="en-US"/>
                    </a:p>
                  </a:txBody>
                  <a:tcPr/>
                </a:tc>
                <a:tc>
                  <a:txBody>
                    <a:bodyPr/>
                    <a:lstStyle/>
                    <a:p>
                      <a:r>
                        <a:rPr lang="en-US"/>
                        <a:t>Actual Value</a:t>
                      </a:r>
                    </a:p>
                  </a:txBody>
                  <a:tcPr/>
                </a:tc>
                <a:tc>
                  <a:txBody>
                    <a:bodyPr/>
                    <a:lstStyle/>
                    <a:p>
                      <a:r>
                        <a:rPr lang="en-US"/>
                        <a:t>Actual Value</a:t>
                      </a:r>
                    </a:p>
                  </a:txBody>
                  <a:tcPr/>
                </a:tc>
                <a:extLst>
                  <a:ext uri="{0D108BD9-81ED-4DB2-BD59-A6C34878D82A}">
                    <a16:rowId xmlns:a16="http://schemas.microsoft.com/office/drawing/2014/main" val="3593853436"/>
                  </a:ext>
                </a:extLst>
              </a:tr>
              <a:tr h="600594">
                <a:tc>
                  <a:txBody>
                    <a:bodyPr/>
                    <a:lstStyle/>
                    <a:p>
                      <a:endParaRPr lang="en-US"/>
                    </a:p>
                  </a:txBody>
                  <a:tcPr/>
                </a:tc>
                <a:tc>
                  <a:txBody>
                    <a:bodyPr/>
                    <a:lstStyle/>
                    <a:p>
                      <a:endParaRPr lang="en-US"/>
                    </a:p>
                  </a:txBody>
                  <a:tcPr/>
                </a:tc>
                <a:tc>
                  <a:txBody>
                    <a:bodyPr/>
                    <a:lstStyle/>
                    <a:p>
                      <a:r>
                        <a:rPr lang="en-US"/>
                        <a:t>Positive</a:t>
                      </a:r>
                    </a:p>
                  </a:txBody>
                  <a:tcPr/>
                </a:tc>
                <a:tc>
                  <a:txBody>
                    <a:bodyPr/>
                    <a:lstStyle/>
                    <a:p>
                      <a:r>
                        <a:rPr lang="en-US"/>
                        <a:t>Negative</a:t>
                      </a:r>
                    </a:p>
                  </a:txBody>
                  <a:tcPr/>
                </a:tc>
                <a:extLst>
                  <a:ext uri="{0D108BD9-81ED-4DB2-BD59-A6C34878D82A}">
                    <a16:rowId xmlns:a16="http://schemas.microsoft.com/office/drawing/2014/main" val="147892163"/>
                  </a:ext>
                </a:extLst>
              </a:tr>
              <a:tr h="600594">
                <a:tc>
                  <a:txBody>
                    <a:bodyPr/>
                    <a:lstStyle/>
                    <a:p>
                      <a:r>
                        <a:rPr lang="en-US"/>
                        <a:t>Predicated Values</a:t>
                      </a:r>
                    </a:p>
                  </a:txBody>
                  <a:tcPr/>
                </a:tc>
                <a:tc>
                  <a:txBody>
                    <a:bodyPr/>
                    <a:lstStyle/>
                    <a:p>
                      <a:r>
                        <a:rPr lang="en-US"/>
                        <a:t>True</a:t>
                      </a:r>
                    </a:p>
                  </a:txBody>
                  <a:tcPr/>
                </a:tc>
                <a:tc>
                  <a:txBody>
                    <a:bodyPr/>
                    <a:lstStyle/>
                    <a:p>
                      <a:r>
                        <a:rPr lang="en-US"/>
                        <a:t>TP:32</a:t>
                      </a:r>
                    </a:p>
                  </a:txBody>
                  <a:tcPr/>
                </a:tc>
                <a:tc>
                  <a:txBody>
                    <a:bodyPr/>
                    <a:lstStyle/>
                    <a:p>
                      <a:r>
                        <a:rPr lang="en-US"/>
                        <a:t>FN:1</a:t>
                      </a:r>
                    </a:p>
                  </a:txBody>
                  <a:tcPr/>
                </a:tc>
                <a:extLst>
                  <a:ext uri="{0D108BD9-81ED-4DB2-BD59-A6C34878D82A}">
                    <a16:rowId xmlns:a16="http://schemas.microsoft.com/office/drawing/2014/main" val="206020297"/>
                  </a:ext>
                </a:extLst>
              </a:tr>
              <a:tr h="600594">
                <a:tc>
                  <a:txBody>
                    <a:bodyPr/>
                    <a:lstStyle/>
                    <a:p>
                      <a:r>
                        <a:rPr lang="en-US"/>
                        <a:t>Predicated Values</a:t>
                      </a:r>
                    </a:p>
                  </a:txBody>
                  <a:tcPr/>
                </a:tc>
                <a:tc>
                  <a:txBody>
                    <a:bodyPr/>
                    <a:lstStyle/>
                    <a:p>
                      <a:r>
                        <a:rPr lang="en-US"/>
                        <a:t>False</a:t>
                      </a:r>
                    </a:p>
                  </a:txBody>
                  <a:tcPr/>
                </a:tc>
                <a:tc>
                  <a:txBody>
                    <a:bodyPr/>
                    <a:lstStyle/>
                    <a:p>
                      <a:r>
                        <a:rPr lang="en-US"/>
                        <a:t>FP:4</a:t>
                      </a:r>
                    </a:p>
                  </a:txBody>
                  <a:tcPr/>
                </a:tc>
                <a:tc>
                  <a:txBody>
                    <a:bodyPr/>
                    <a:lstStyle/>
                    <a:p>
                      <a:r>
                        <a:rPr lang="en-US"/>
                        <a:t>TN:24</a:t>
                      </a:r>
                    </a:p>
                  </a:txBody>
                  <a:tcPr/>
                </a:tc>
                <a:extLst>
                  <a:ext uri="{0D108BD9-81ED-4DB2-BD59-A6C34878D82A}">
                    <a16:rowId xmlns:a16="http://schemas.microsoft.com/office/drawing/2014/main" val="3399947052"/>
                  </a:ext>
                </a:extLst>
              </a:tr>
            </a:tbl>
          </a:graphicData>
        </a:graphic>
      </p:graphicFrame>
      <p:pic>
        <p:nvPicPr>
          <p:cNvPr id="7" name="Picture 6" descr="A screenshot of a computer&#10;&#10;Description automatically generated">
            <a:extLst>
              <a:ext uri="{FF2B5EF4-FFF2-40B4-BE49-F238E27FC236}">
                <a16:creationId xmlns:a16="http://schemas.microsoft.com/office/drawing/2014/main" id="{F8D79E2F-BAD7-4968-B61A-1FD71729D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9530" y="0"/>
            <a:ext cx="6590419" cy="6858000"/>
          </a:xfrm>
          <a:prstGeom prst="rect">
            <a:avLst/>
          </a:prstGeom>
        </p:spPr>
      </p:pic>
    </p:spTree>
    <p:extLst>
      <p:ext uri="{BB962C8B-B14F-4D97-AF65-F5344CB8AC3E}">
        <p14:creationId xmlns:p14="http://schemas.microsoft.com/office/powerpoint/2010/main" val="37154471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E2221-FF20-D6D4-B1EF-F8C81F54E168}"/>
              </a:ext>
            </a:extLst>
          </p:cNvPr>
          <p:cNvSpPr>
            <a:spLocks noGrp="1"/>
          </p:cNvSpPr>
          <p:nvPr>
            <p:ph type="title"/>
          </p:nvPr>
        </p:nvSpPr>
        <p:spPr>
          <a:xfrm>
            <a:off x="0" y="1"/>
            <a:ext cx="6001789" cy="922712"/>
          </a:xfrm>
        </p:spPr>
        <p:txBody>
          <a:bodyPr/>
          <a:lstStyle/>
          <a:p>
            <a:r>
              <a:rPr lang="en-US">
                <a:solidFill>
                  <a:schemeClr val="accent1"/>
                </a:solidFill>
              </a:rPr>
              <a:t>COADING AND TESTING: </a:t>
            </a:r>
          </a:p>
        </p:txBody>
      </p:sp>
      <p:sp>
        <p:nvSpPr>
          <p:cNvPr id="3" name="Content Placeholder 2">
            <a:extLst>
              <a:ext uri="{FF2B5EF4-FFF2-40B4-BE49-F238E27FC236}">
                <a16:creationId xmlns:a16="http://schemas.microsoft.com/office/drawing/2014/main" id="{E4001573-89EC-36A3-53C6-AEB3E2D5AA97}"/>
              </a:ext>
            </a:extLst>
          </p:cNvPr>
          <p:cNvSpPr>
            <a:spLocks noGrp="1"/>
          </p:cNvSpPr>
          <p:nvPr>
            <p:ph idx="1"/>
          </p:nvPr>
        </p:nvSpPr>
        <p:spPr>
          <a:xfrm>
            <a:off x="0" y="1047404"/>
            <a:ext cx="12192000" cy="5810595"/>
          </a:xfrm>
        </p:spPr>
        <p:txBody>
          <a:bodyPr>
            <a:normAutofit fontScale="62500" lnSpcReduction="20000"/>
          </a:bodyPr>
          <a:lstStyle/>
          <a:p>
            <a:r>
              <a:rPr lang="en-US">
                <a:solidFill>
                  <a:schemeClr val="accent1"/>
                </a:solidFill>
              </a:rPr>
              <a:t>1) Software Requirement:</a:t>
            </a:r>
          </a:p>
          <a:p>
            <a:pPr marL="0" indent="0">
              <a:buNone/>
            </a:pPr>
            <a:r>
              <a:rPr lang="en-US">
                <a:solidFill>
                  <a:schemeClr val="accent1"/>
                </a:solidFill>
              </a:rPr>
              <a:t>1. Anaconda </a:t>
            </a:r>
            <a:r>
              <a:rPr lang="en-US"/>
              <a:t>: It is an open-source software available to us which </a:t>
            </a:r>
            <a:r>
              <a:rPr lang="en-US" dirty="0"/>
              <a:t>has been </a:t>
            </a:r>
            <a:r>
              <a:rPr lang="en-US"/>
              <a:t>enables us to easily code in using python or R on different operating systems such as the windows, Linux, and </a:t>
            </a:r>
            <a:r>
              <a:rPr lang="en-US" dirty="0"/>
              <a:t>Mac </a:t>
            </a:r>
            <a:r>
              <a:rPr lang="en-US"/>
              <a:t>OS. It has </a:t>
            </a:r>
            <a:r>
              <a:rPr lang="en-US" dirty="0"/>
              <a:t>been </a:t>
            </a:r>
            <a:r>
              <a:rPr lang="en-US"/>
              <a:t>millions of users worldwide and is well known as the industry which helps us in developing </a:t>
            </a:r>
            <a:r>
              <a:rPr lang="en-US" dirty="0"/>
              <a:t> the </a:t>
            </a:r>
            <a:r>
              <a:rPr lang="en-US"/>
              <a:t>systems, testing them, and training the machines. This </a:t>
            </a:r>
            <a:r>
              <a:rPr lang="en-US" dirty="0"/>
              <a:t> is </a:t>
            </a:r>
            <a:r>
              <a:rPr lang="en-US"/>
              <a:t>further enables us to:</a:t>
            </a:r>
          </a:p>
          <a:p>
            <a:pPr marL="0" indent="0">
              <a:buNone/>
            </a:pPr>
            <a:r>
              <a:rPr lang="en-US"/>
              <a:t> • Manage all the imported libraries, </a:t>
            </a:r>
            <a:r>
              <a:rPr lang="en-US" dirty="0"/>
              <a:t>And </a:t>
            </a:r>
            <a:r>
              <a:rPr lang="en-US"/>
              <a:t>their dependencies, and the environments of developing with Anaconda.</a:t>
            </a:r>
          </a:p>
          <a:p>
            <a:pPr marL="0" indent="0">
              <a:buNone/>
            </a:pPr>
            <a:r>
              <a:rPr lang="en-US"/>
              <a:t> • In developing techniques </a:t>
            </a:r>
            <a:r>
              <a:rPr lang="en-US" dirty="0"/>
              <a:t>method </a:t>
            </a:r>
            <a:r>
              <a:rPr lang="en-US"/>
              <a:t>to train our machine with TensorFlow, </a:t>
            </a:r>
            <a:r>
              <a:rPr lang="en-US" dirty="0"/>
              <a:t>And </a:t>
            </a:r>
            <a:r>
              <a:rPr lang="en-US"/>
              <a:t>scikit-learn, etc. </a:t>
            </a:r>
          </a:p>
          <a:p>
            <a:pPr marL="0" indent="0">
              <a:buNone/>
            </a:pPr>
            <a:r>
              <a:rPr lang="en-US"/>
              <a:t>• </a:t>
            </a:r>
            <a:r>
              <a:rPr lang="en-US" dirty="0"/>
              <a:t>it is </a:t>
            </a:r>
            <a:r>
              <a:rPr lang="en-US"/>
              <a:t>Analyze the datasets and manipulate the with </a:t>
            </a:r>
            <a:r>
              <a:rPr lang="en-US" err="1"/>
              <a:t>Dask</a:t>
            </a:r>
            <a:r>
              <a:rPr lang="en-US"/>
              <a:t>, NumPy, pandas, and </a:t>
            </a:r>
            <a:r>
              <a:rPr lang="en-US" dirty="0"/>
              <a:t>Numb </a:t>
            </a:r>
            <a:endParaRPr lang="en-US"/>
          </a:p>
          <a:p>
            <a:pPr marL="0" indent="0">
              <a:buNone/>
            </a:pPr>
            <a:r>
              <a:rPr lang="en-US"/>
              <a:t>• </a:t>
            </a:r>
            <a:r>
              <a:rPr lang="en-US" dirty="0"/>
              <a:t>The </a:t>
            </a:r>
            <a:r>
              <a:rPr lang="en-US"/>
              <a:t>Visualize or plot the results with Matplotlib, </a:t>
            </a:r>
            <a:r>
              <a:rPr lang="en-US" err="1"/>
              <a:t>Holoviews</a:t>
            </a:r>
            <a:r>
              <a:rPr lang="en-US"/>
              <a:t>, Bokeh, and </a:t>
            </a:r>
            <a:r>
              <a:rPr lang="en-US" dirty="0"/>
              <a:t>Data shader</a:t>
            </a:r>
            <a:r>
              <a:rPr lang="en-US"/>
              <a:t>. It </a:t>
            </a:r>
            <a:r>
              <a:rPr lang="en-US" dirty="0"/>
              <a:t>is </a:t>
            </a:r>
            <a:r>
              <a:rPr lang="en-US"/>
              <a:t>also </a:t>
            </a:r>
            <a:r>
              <a:rPr lang="en-US" dirty="0"/>
              <a:t>providing </a:t>
            </a:r>
            <a:r>
              <a:rPr lang="en-US"/>
              <a:t>us with </a:t>
            </a:r>
            <a:r>
              <a:rPr lang="en-US" err="1"/>
              <a:t>jupyter</a:t>
            </a:r>
            <a:r>
              <a:rPr lang="en-US"/>
              <a:t> notebooks which has all the in-built libraries embedded in the already. This eases our coding stress, and </a:t>
            </a:r>
            <a:r>
              <a:rPr lang="en-US" dirty="0"/>
              <a:t> </a:t>
            </a:r>
            <a:r>
              <a:rPr lang="en-US"/>
              <a:t>also helps us code with more efficiency</a:t>
            </a:r>
            <a:r>
              <a:rPr lang="en-US" dirty="0"/>
              <a:t> results</a:t>
            </a:r>
            <a:r>
              <a:rPr lang="en-US"/>
              <a:t>. </a:t>
            </a:r>
          </a:p>
          <a:p>
            <a:pPr marL="0" indent="0">
              <a:buNone/>
            </a:pPr>
            <a:r>
              <a:rPr lang="en-US">
                <a:solidFill>
                  <a:schemeClr val="accent1"/>
                </a:solidFill>
              </a:rPr>
              <a:t>2. Python: </a:t>
            </a:r>
            <a:r>
              <a:rPr lang="en-US"/>
              <a:t>The most abundantly used general </a:t>
            </a:r>
            <a:r>
              <a:rPr lang="en-US" dirty="0"/>
              <a:t>high </a:t>
            </a:r>
            <a:r>
              <a:rPr lang="en-US"/>
              <a:t>level programming language. It is used for both a small scale and big scale systems. It can </a:t>
            </a:r>
            <a:r>
              <a:rPr lang="en-US" dirty="0"/>
              <a:t>be </a:t>
            </a:r>
            <a:r>
              <a:rPr lang="en-US"/>
              <a:t>easily be interpreted. </a:t>
            </a:r>
            <a:r>
              <a:rPr lang="en-US" dirty="0"/>
              <a:t>And </a:t>
            </a:r>
            <a:r>
              <a:rPr lang="en-US"/>
              <a:t>It is said to support multiple programming paradigms. It </a:t>
            </a:r>
            <a:r>
              <a:rPr lang="en-US" dirty="0"/>
              <a:t>is including </a:t>
            </a:r>
            <a:r>
              <a:rPr lang="en-US"/>
              <a:t>features of procedural, object-oriented, and functional programming together. It is already garbage-collected which makes it more efficient. </a:t>
            </a:r>
          </a:p>
          <a:p>
            <a:pPr marL="0" indent="0">
              <a:buNone/>
            </a:pPr>
            <a:r>
              <a:rPr lang="en-US">
                <a:solidFill>
                  <a:schemeClr val="accent1"/>
                </a:solidFill>
              </a:rPr>
              <a:t>3. </a:t>
            </a:r>
            <a:r>
              <a:rPr lang="en-US" err="1">
                <a:solidFill>
                  <a:schemeClr val="accent1"/>
                </a:solidFill>
              </a:rPr>
              <a:t>Numpy</a:t>
            </a:r>
            <a:r>
              <a:rPr lang="en-US">
                <a:solidFill>
                  <a:schemeClr val="accent1"/>
                </a:solidFill>
              </a:rPr>
              <a:t>: </a:t>
            </a:r>
            <a:r>
              <a:rPr lang="en-US"/>
              <a:t>It is a python programming library. This </a:t>
            </a:r>
            <a:r>
              <a:rPr lang="en-US" dirty="0"/>
              <a:t>is </a:t>
            </a:r>
            <a:r>
              <a:rPr lang="en-US"/>
              <a:t>basically helps us </a:t>
            </a:r>
            <a:r>
              <a:rPr lang="en-US" dirty="0"/>
              <a:t>to </a:t>
            </a:r>
            <a:r>
              <a:rPr lang="en-US"/>
              <a:t>deal with large datasets, matrices, and multi-dimensional arrays. It </a:t>
            </a:r>
            <a:r>
              <a:rPr lang="en-US" dirty="0"/>
              <a:t> is </a:t>
            </a:r>
            <a:r>
              <a:rPr lang="en-US"/>
              <a:t>also </a:t>
            </a:r>
            <a:r>
              <a:rPr lang="en-US" dirty="0"/>
              <a:t>providing </a:t>
            </a:r>
            <a:r>
              <a:rPr lang="en-US"/>
              <a:t>us with </a:t>
            </a:r>
            <a:r>
              <a:rPr lang="en-US" dirty="0"/>
              <a:t>several </a:t>
            </a:r>
            <a:r>
              <a:rPr lang="en-US"/>
              <a:t>mathematical functions which help us and ease the calculations. It is an open-source software available to all. </a:t>
            </a:r>
          </a:p>
          <a:p>
            <a:pPr marL="0" indent="0">
              <a:buNone/>
            </a:pPr>
            <a:r>
              <a:rPr lang="en-US">
                <a:solidFill>
                  <a:schemeClr val="accent1"/>
                </a:solidFill>
              </a:rPr>
              <a:t>4. Pandas- </a:t>
            </a:r>
            <a:r>
              <a:rPr lang="en-US"/>
              <a:t>It is a library that is written in python </a:t>
            </a:r>
            <a:r>
              <a:rPr lang="en-US" dirty="0"/>
              <a:t>Programming </a:t>
            </a:r>
            <a:r>
              <a:rPr lang="en-US"/>
              <a:t>language. It </a:t>
            </a:r>
            <a:r>
              <a:rPr lang="en-US" dirty="0"/>
              <a:t>is </a:t>
            </a:r>
            <a:r>
              <a:rPr lang="en-US"/>
              <a:t>helps us with the analyzing of data. It </a:t>
            </a:r>
            <a:r>
              <a:rPr lang="en-US" dirty="0"/>
              <a:t> is </a:t>
            </a:r>
            <a:r>
              <a:rPr lang="en-US"/>
              <a:t>also </a:t>
            </a:r>
            <a:r>
              <a:rPr lang="en-US" dirty="0"/>
              <a:t>providing </a:t>
            </a:r>
            <a:r>
              <a:rPr lang="en-US"/>
              <a:t>us with tools and functions to manipulate a large amount of </a:t>
            </a:r>
            <a:r>
              <a:rPr lang="en-US" dirty="0"/>
              <a:t>dataset</a:t>
            </a:r>
            <a:r>
              <a:rPr lang="en-US"/>
              <a:t>.</a:t>
            </a:r>
          </a:p>
          <a:p>
            <a:pPr marL="0" indent="0">
              <a:buNone/>
            </a:pPr>
            <a:r>
              <a:rPr lang="en-US">
                <a:solidFill>
                  <a:schemeClr val="accent1"/>
                </a:solidFill>
              </a:rPr>
              <a:t>5. </a:t>
            </a:r>
            <a:r>
              <a:rPr lang="en-US" err="1">
                <a:solidFill>
                  <a:schemeClr val="accent1"/>
                </a:solidFill>
              </a:rPr>
              <a:t>Sklearn</a:t>
            </a:r>
            <a:r>
              <a:rPr lang="en-US">
                <a:solidFill>
                  <a:schemeClr val="accent1"/>
                </a:solidFill>
              </a:rPr>
              <a:t> </a:t>
            </a:r>
            <a:r>
              <a:rPr lang="en-US"/>
              <a:t>: It is a library used in machine learning </a:t>
            </a:r>
            <a:r>
              <a:rPr lang="en-US" dirty="0"/>
              <a:t> Algorithms </a:t>
            </a:r>
            <a:r>
              <a:rPr lang="en-US"/>
              <a:t>in python programming language. It </a:t>
            </a:r>
            <a:r>
              <a:rPr lang="en-US" dirty="0"/>
              <a:t>is </a:t>
            </a:r>
            <a:r>
              <a:rPr lang="en-US"/>
              <a:t>mainly helps us with the classification of </a:t>
            </a:r>
            <a:r>
              <a:rPr lang="en-US" dirty="0" err="1"/>
              <a:t>data,And</a:t>
            </a:r>
            <a:r>
              <a:rPr lang="en-US"/>
              <a:t> regression of models, and in clustering algorithms. These algorithms include SVM, random forest etc.</a:t>
            </a:r>
          </a:p>
          <a:p>
            <a:pPr marL="0" indent="0">
              <a:buNone/>
            </a:pPr>
            <a:r>
              <a:rPr lang="en-US">
                <a:solidFill>
                  <a:schemeClr val="accent1"/>
                </a:solidFill>
              </a:rPr>
              <a:t>6. </a:t>
            </a:r>
            <a:r>
              <a:rPr lang="en-US" err="1">
                <a:solidFill>
                  <a:schemeClr val="accent1"/>
                </a:solidFill>
              </a:rPr>
              <a:t>Tensorflow</a:t>
            </a:r>
            <a:r>
              <a:rPr lang="en-US">
                <a:solidFill>
                  <a:schemeClr val="accent1"/>
                </a:solidFill>
              </a:rPr>
              <a:t>- </a:t>
            </a:r>
            <a:r>
              <a:rPr lang="en-US"/>
              <a:t>It is a highly know </a:t>
            </a:r>
            <a:r>
              <a:rPr lang="en-US" dirty="0"/>
              <a:t>as </a:t>
            </a:r>
            <a:r>
              <a:rPr lang="en-US"/>
              <a:t>open-source software, which is free and available to all. It is used for differentiable programming with a large number of tasks</a:t>
            </a:r>
            <a:r>
              <a:rPr lang="en-US" dirty="0"/>
              <a:t> dataset</a:t>
            </a:r>
            <a:r>
              <a:rPr lang="en-US"/>
              <a:t>. It is used against large data sets to help us with the dataflow, and its manipulation. It is a basically a math library with various features. </a:t>
            </a:r>
          </a:p>
          <a:p>
            <a:pPr marL="0" indent="0">
              <a:buNone/>
            </a:pPr>
            <a:endParaRPr lang="en-US"/>
          </a:p>
        </p:txBody>
      </p:sp>
    </p:spTree>
    <p:extLst>
      <p:ext uri="{BB962C8B-B14F-4D97-AF65-F5344CB8AC3E}">
        <p14:creationId xmlns:p14="http://schemas.microsoft.com/office/powerpoint/2010/main" val="989625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0FF35-0DC3-67EB-4973-BB4AD76418B0}"/>
              </a:ext>
            </a:extLst>
          </p:cNvPr>
          <p:cNvSpPr>
            <a:spLocks noGrp="1"/>
          </p:cNvSpPr>
          <p:nvPr>
            <p:ph type="title"/>
          </p:nvPr>
        </p:nvSpPr>
        <p:spPr>
          <a:xfrm>
            <a:off x="2019300" y="538956"/>
            <a:ext cx="8985250" cy="1118394"/>
          </a:xfrm>
        </p:spPr>
        <p:txBody>
          <a:bodyPr anchor="t">
            <a:normAutofit/>
          </a:bodyPr>
          <a:lstStyle/>
          <a:p>
            <a:r>
              <a:rPr lang="en-US" sz="4000">
                <a:solidFill>
                  <a:schemeClr val="accent1"/>
                </a:solidFill>
              </a:rPr>
              <a:t>Domain:</a:t>
            </a:r>
          </a:p>
        </p:txBody>
      </p:sp>
      <p:pic>
        <p:nvPicPr>
          <p:cNvPr id="22" name="Picture 21" descr="Abstract background of data">
            <a:extLst>
              <a:ext uri="{FF2B5EF4-FFF2-40B4-BE49-F238E27FC236}">
                <a16:creationId xmlns:a16="http://schemas.microsoft.com/office/drawing/2014/main" id="{A32B3CC3-145F-0BE7-F635-668D8D259BD8}"/>
              </a:ext>
            </a:extLst>
          </p:cNvPr>
          <p:cNvPicPr>
            <a:picLocks noChangeAspect="1"/>
          </p:cNvPicPr>
          <p:nvPr/>
        </p:nvPicPr>
        <p:blipFill rotWithShape="1">
          <a:blip r:embed="rId2"/>
          <a:srcRect l="17559" r="25978"/>
          <a:stretch/>
        </p:blipFill>
        <p:spPr>
          <a:xfrm>
            <a:off x="1104900" y="540369"/>
            <a:ext cx="749300" cy="746473"/>
          </a:xfrm>
          <a:prstGeom prst="rect">
            <a:avLst/>
          </a:prstGeom>
        </p:spPr>
      </p:pic>
      <p:sp>
        <p:nvSpPr>
          <p:cNvPr id="3" name="Content Placeholder 2">
            <a:extLst>
              <a:ext uri="{FF2B5EF4-FFF2-40B4-BE49-F238E27FC236}">
                <a16:creationId xmlns:a16="http://schemas.microsoft.com/office/drawing/2014/main" id="{85D3ED61-38F8-1166-6F02-F268B0637475}"/>
              </a:ext>
            </a:extLst>
          </p:cNvPr>
          <p:cNvSpPr>
            <a:spLocks noGrp="1"/>
          </p:cNvSpPr>
          <p:nvPr>
            <p:ph idx="1"/>
          </p:nvPr>
        </p:nvSpPr>
        <p:spPr>
          <a:xfrm>
            <a:off x="1009650" y="1847849"/>
            <a:ext cx="9994900" cy="4254501"/>
          </a:xfrm>
        </p:spPr>
        <p:txBody>
          <a:bodyPr>
            <a:normAutofit/>
          </a:bodyPr>
          <a:lstStyle/>
          <a:p>
            <a:r>
              <a:rPr lang="en-US" sz="2000"/>
              <a:t>Machine Learning:</a:t>
            </a:r>
          </a:p>
          <a:p>
            <a:r>
              <a:rPr lang="en-US" sz="2000"/>
              <a:t>Machine Learning is the art and science of enabling machine to learn things Which are not explicitly programmed.</a:t>
            </a:r>
          </a:p>
          <a:p>
            <a:r>
              <a:rPr lang="en-US" sz="2000"/>
              <a:t>Python is Widely used  general-purpose, high-level Programming Language.</a:t>
            </a:r>
          </a:p>
          <a:p>
            <a:r>
              <a:rPr lang="en-US" sz="2000"/>
              <a:t>Python Is a Programming Language that lets you work quickly and integrate Systems more efficiency.</a:t>
            </a:r>
          </a:p>
          <a:p>
            <a:r>
              <a:rPr lang="en-US" sz="2000"/>
              <a:t>Python Can be used Windows, Mac, Linux, etc.</a:t>
            </a:r>
          </a:p>
          <a:p>
            <a:endParaRPr lang="en-US" sz="2000"/>
          </a:p>
          <a:p>
            <a:endParaRPr lang="en-US" sz="2000"/>
          </a:p>
        </p:txBody>
      </p:sp>
    </p:spTree>
    <p:extLst>
      <p:ext uri="{BB962C8B-B14F-4D97-AF65-F5344CB8AC3E}">
        <p14:creationId xmlns:p14="http://schemas.microsoft.com/office/powerpoint/2010/main" val="29492500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4EB5A-1812-F839-10E0-41C8B6D74A55}"/>
              </a:ext>
            </a:extLst>
          </p:cNvPr>
          <p:cNvSpPr>
            <a:spLocks noGrp="1"/>
          </p:cNvSpPr>
          <p:nvPr>
            <p:ph type="title"/>
          </p:nvPr>
        </p:nvSpPr>
        <p:spPr>
          <a:xfrm>
            <a:off x="99754" y="1"/>
            <a:ext cx="9035934" cy="1039090"/>
          </a:xfrm>
        </p:spPr>
        <p:txBody>
          <a:bodyPr/>
          <a:lstStyle/>
          <a:p>
            <a:r>
              <a:rPr lang="en-US">
                <a:solidFill>
                  <a:schemeClr val="accent1"/>
                </a:solidFill>
              </a:rPr>
              <a:t>2 )OBJECTIVES AND TYPES OF TESTING:</a:t>
            </a:r>
          </a:p>
        </p:txBody>
      </p:sp>
      <p:sp>
        <p:nvSpPr>
          <p:cNvPr id="3" name="Content Placeholder 2">
            <a:extLst>
              <a:ext uri="{FF2B5EF4-FFF2-40B4-BE49-F238E27FC236}">
                <a16:creationId xmlns:a16="http://schemas.microsoft.com/office/drawing/2014/main" id="{63195207-9B47-65D8-703B-FE57B90D980E}"/>
              </a:ext>
            </a:extLst>
          </p:cNvPr>
          <p:cNvSpPr>
            <a:spLocks noGrp="1"/>
          </p:cNvSpPr>
          <p:nvPr>
            <p:ph idx="1"/>
          </p:nvPr>
        </p:nvSpPr>
        <p:spPr>
          <a:xfrm>
            <a:off x="0" y="1039092"/>
            <a:ext cx="12192000" cy="5752406"/>
          </a:xfrm>
        </p:spPr>
        <p:txBody>
          <a:bodyPr>
            <a:normAutofit fontScale="55000" lnSpcReduction="20000"/>
          </a:bodyPr>
          <a:lstStyle/>
          <a:p>
            <a:r>
              <a:rPr lang="en-US"/>
              <a:t>Testing is </a:t>
            </a:r>
            <a:r>
              <a:rPr lang="en-US" dirty="0"/>
              <a:t>the </a:t>
            </a:r>
            <a:r>
              <a:rPr lang="en-US"/>
              <a:t>performed so that we can </a:t>
            </a:r>
            <a:r>
              <a:rPr lang="en-US" dirty="0"/>
              <a:t>be </a:t>
            </a:r>
            <a:r>
              <a:rPr lang="en-US"/>
              <a:t>locate problems. It is the method of identifying all </a:t>
            </a:r>
            <a:r>
              <a:rPr lang="en-US" dirty="0"/>
              <a:t>the </a:t>
            </a:r>
            <a:r>
              <a:rPr lang="en-US"/>
              <a:t>possible faults of any system. Also, it </a:t>
            </a:r>
            <a:r>
              <a:rPr lang="en-US" dirty="0"/>
              <a:t>is </a:t>
            </a:r>
            <a:r>
              <a:rPr lang="en-US"/>
              <a:t>acts as method to test the functionality of all the individual components and the system. It is the process of verifying that the hardware system </a:t>
            </a:r>
            <a:r>
              <a:rPr lang="en-US" dirty="0"/>
              <a:t>And </a:t>
            </a:r>
            <a:r>
              <a:rPr lang="en-US"/>
              <a:t>performs its functionalities and meets user needs and expectations. Testing ensures that even if the product fails, it </a:t>
            </a:r>
            <a:r>
              <a:rPr lang="en-US" dirty="0"/>
              <a:t>is </a:t>
            </a:r>
            <a:r>
              <a:rPr lang="en-US"/>
              <a:t>fails in a controlled condition that can be managed later. There are various types of test. Each of the test is used to address a particular testing needs.</a:t>
            </a:r>
          </a:p>
          <a:p>
            <a:r>
              <a:rPr lang="en-US">
                <a:solidFill>
                  <a:schemeClr val="accent1"/>
                </a:solidFill>
              </a:rPr>
              <a:t>2.1 UNIT TESTING </a:t>
            </a:r>
            <a:r>
              <a:rPr lang="en-US"/>
              <a:t>This testing </a:t>
            </a:r>
            <a:r>
              <a:rPr lang="en-US" dirty="0"/>
              <a:t>means it is including </a:t>
            </a:r>
            <a:r>
              <a:rPr lang="en-US"/>
              <a:t>the creation of test scenarios that verify that program is working in the way it </a:t>
            </a:r>
            <a:r>
              <a:rPr lang="en-US" dirty="0"/>
              <a:t>can be </a:t>
            </a:r>
            <a:r>
              <a:rPr lang="en-US"/>
              <a:t>supposed to. In this type of testing, the objective is to validate that each module or unit is performing the tasks that it is supposed to do. A unit is the smallest part that </a:t>
            </a:r>
            <a:r>
              <a:rPr lang="en-US" dirty="0"/>
              <a:t>must </a:t>
            </a:r>
            <a:r>
              <a:rPr lang="en-US"/>
              <a:t>be tested.</a:t>
            </a:r>
          </a:p>
          <a:p>
            <a:r>
              <a:rPr lang="en-US">
                <a:solidFill>
                  <a:schemeClr val="accent1"/>
                </a:solidFill>
              </a:rPr>
              <a:t>2.2 INTEGRATION TESTING </a:t>
            </a:r>
            <a:r>
              <a:rPr lang="en-US"/>
              <a:t>These tests are made just to check the different parts after </a:t>
            </a:r>
            <a:r>
              <a:rPr lang="en-US" dirty="0"/>
              <a:t> that </a:t>
            </a:r>
            <a:r>
              <a:rPr lang="en-US"/>
              <a:t>they have been integrated to determine whether they are functioning properly as a unit or not. This type of testing is driven by events and is more curious about the outcomes of the component. Integration tests show that although the components are working properly as individual but also the combination of components is also working properly</a:t>
            </a:r>
            <a:r>
              <a:rPr lang="en-US" dirty="0"/>
              <a:t>.</a:t>
            </a:r>
            <a:endParaRPr lang="en-US"/>
          </a:p>
          <a:p>
            <a:r>
              <a:rPr lang="en-US">
                <a:solidFill>
                  <a:schemeClr val="accent1"/>
                </a:solidFill>
              </a:rPr>
              <a:t>2.3 FUNCTIONAL TESTING </a:t>
            </a:r>
            <a:r>
              <a:rPr lang="en-US"/>
              <a:t>These kind of tests </a:t>
            </a:r>
            <a:r>
              <a:rPr lang="en-US" dirty="0"/>
              <a:t>are providing </a:t>
            </a:r>
            <a:r>
              <a:rPr lang="en-US"/>
              <a:t>systematic demonstration of the functions tested and the proof of their functioning being successful. Functional testing is targeted at a valid input, invalid input, functions, output, procedures. </a:t>
            </a:r>
            <a:r>
              <a:rPr lang="en-US" dirty="0"/>
              <a:t>And </a:t>
            </a:r>
            <a:r>
              <a:rPr lang="en-US"/>
              <a:t>The preparation on functional tests is focused </a:t>
            </a:r>
            <a:r>
              <a:rPr lang="en-US" dirty="0"/>
              <a:t>on </a:t>
            </a:r>
            <a:r>
              <a:rPr lang="en-US"/>
              <a:t>the requirements, key functionalities, different and extreme test cases </a:t>
            </a:r>
          </a:p>
          <a:p>
            <a:r>
              <a:rPr lang="en-US">
                <a:solidFill>
                  <a:schemeClr val="accent1"/>
                </a:solidFill>
              </a:rPr>
              <a:t>2.4 SYSTEM TESTING </a:t>
            </a:r>
            <a:r>
              <a:rPr lang="en-US"/>
              <a:t>This </a:t>
            </a:r>
            <a:r>
              <a:rPr lang="en-US" dirty="0"/>
              <a:t>is </a:t>
            </a:r>
            <a:r>
              <a:rPr lang="en-US"/>
              <a:t>type of tests tells us whether the whole system after all its parts </a:t>
            </a:r>
            <a:r>
              <a:rPr lang="en-US" dirty="0"/>
              <a:t>has </a:t>
            </a:r>
            <a:r>
              <a:rPr lang="en-US"/>
              <a:t>been joined together meets the need of shareholders. It </a:t>
            </a:r>
            <a:r>
              <a:rPr lang="en-US" dirty="0"/>
              <a:t> is </a:t>
            </a:r>
            <a:r>
              <a:rPr lang="en-US"/>
              <a:t>checks and confirms the known and expected results. These kinds of testing are done to check whether the system delivers what it was supposed to. It </a:t>
            </a:r>
            <a:r>
              <a:rPr lang="en-US" dirty="0"/>
              <a:t>can be </a:t>
            </a:r>
            <a:r>
              <a:rPr lang="en-US"/>
              <a:t>checks whether the all the parts work well with each other or not.</a:t>
            </a:r>
          </a:p>
          <a:p>
            <a:r>
              <a:rPr lang="en-US">
                <a:solidFill>
                  <a:schemeClr val="accent1"/>
                </a:solidFill>
              </a:rPr>
              <a:t>2.5 WHITE BOX TESTING</a:t>
            </a:r>
            <a:r>
              <a:rPr lang="en-US">
                <a:solidFill>
                  <a:srgbClr val="FF0000"/>
                </a:solidFill>
              </a:rPr>
              <a:t> </a:t>
            </a:r>
            <a:r>
              <a:rPr lang="en-US"/>
              <a:t>It is done in a way such that the tester has </a:t>
            </a:r>
            <a:r>
              <a:rPr lang="en-US" dirty="0"/>
              <a:t>been </a:t>
            </a:r>
            <a:r>
              <a:rPr lang="en-US"/>
              <a:t>information about all the components, workings, structure and architecture of the hardware/software. It is used for deep level testing to ensure that those places that are not accessible by a black box test are covered in white box testing. It basically means that there shall be no blind spots in the system. </a:t>
            </a:r>
          </a:p>
          <a:p>
            <a:r>
              <a:rPr lang="en-US">
                <a:solidFill>
                  <a:schemeClr val="accent1"/>
                </a:solidFill>
              </a:rPr>
              <a:t>2.6 BLACK BOX TESTING </a:t>
            </a:r>
            <a:r>
              <a:rPr lang="en-US"/>
              <a:t>Here the testing that is done on the software/hardware by someone who has </a:t>
            </a:r>
            <a:r>
              <a:rPr lang="en-US" dirty="0"/>
              <a:t>been </a:t>
            </a:r>
            <a:r>
              <a:rPr lang="en-US"/>
              <a:t>no information on how to operate it. Before a product is developed some documentation is done, they include requirement analysis </a:t>
            </a:r>
            <a:r>
              <a:rPr lang="en-US" dirty="0"/>
              <a:t>documents </a:t>
            </a:r>
            <a:r>
              <a:rPr lang="en-US"/>
              <a:t>that has all the details about what a product must be. Now these tests are based on those sources only. Imagine a black colored box, you </a:t>
            </a:r>
            <a:r>
              <a:rPr lang="en-US" dirty="0"/>
              <a:t>can be not seeing</a:t>
            </a:r>
            <a:r>
              <a:rPr lang="en-US"/>
              <a:t> into it. You know nothing about what it contains. This is exactly how the testing is done.</a:t>
            </a:r>
          </a:p>
        </p:txBody>
      </p:sp>
    </p:spTree>
    <p:extLst>
      <p:ext uri="{BB962C8B-B14F-4D97-AF65-F5344CB8AC3E}">
        <p14:creationId xmlns:p14="http://schemas.microsoft.com/office/powerpoint/2010/main" val="12622455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3E941-C800-01B0-FF18-CF58C274F32E}"/>
              </a:ext>
            </a:extLst>
          </p:cNvPr>
          <p:cNvSpPr>
            <a:spLocks noGrp="1"/>
          </p:cNvSpPr>
          <p:nvPr>
            <p:ph type="title"/>
          </p:nvPr>
        </p:nvSpPr>
        <p:spPr>
          <a:xfrm>
            <a:off x="141316" y="1"/>
            <a:ext cx="8337666" cy="1105592"/>
          </a:xfrm>
        </p:spPr>
        <p:txBody>
          <a:bodyPr/>
          <a:lstStyle/>
          <a:p>
            <a:r>
              <a:rPr lang="en-US">
                <a:solidFill>
                  <a:schemeClr val="accent1"/>
                </a:solidFill>
              </a:rPr>
              <a:t>3) TESTING IN MACHINE LEARNING:</a:t>
            </a:r>
          </a:p>
        </p:txBody>
      </p:sp>
      <p:sp>
        <p:nvSpPr>
          <p:cNvPr id="3" name="Content Placeholder 2">
            <a:extLst>
              <a:ext uri="{FF2B5EF4-FFF2-40B4-BE49-F238E27FC236}">
                <a16:creationId xmlns:a16="http://schemas.microsoft.com/office/drawing/2014/main" id="{5A0E7BE5-F704-22E6-890B-C3E2B2FD1C52}"/>
              </a:ext>
            </a:extLst>
          </p:cNvPr>
          <p:cNvSpPr>
            <a:spLocks noGrp="1"/>
          </p:cNvSpPr>
          <p:nvPr>
            <p:ph idx="1"/>
          </p:nvPr>
        </p:nvSpPr>
        <p:spPr>
          <a:xfrm>
            <a:off x="0" y="931025"/>
            <a:ext cx="12192000" cy="5926974"/>
          </a:xfrm>
        </p:spPr>
        <p:txBody>
          <a:bodyPr>
            <a:normAutofit fontScale="62500" lnSpcReduction="20000"/>
          </a:bodyPr>
          <a:lstStyle/>
          <a:p>
            <a:r>
              <a:rPr lang="en-US"/>
              <a:t>Very easily put, </a:t>
            </a:r>
            <a:r>
              <a:rPr lang="en-US" dirty="0"/>
              <a:t>in  </a:t>
            </a:r>
            <a:r>
              <a:rPr lang="en-US"/>
              <a:t>machine learning </a:t>
            </a:r>
            <a:r>
              <a:rPr lang="en-US" dirty="0"/>
              <a:t>Algorithms </a:t>
            </a:r>
            <a:r>
              <a:rPr lang="en-US"/>
              <a:t>is a type of system/application which is based upon models that </a:t>
            </a:r>
            <a:r>
              <a:rPr lang="en-US" dirty="0"/>
              <a:t>are </a:t>
            </a:r>
            <a:r>
              <a:rPr lang="en-US"/>
              <a:t>use prediction and analysis. Building these systems is a hard task, but testing and validating the entire system is even more difficult. </a:t>
            </a:r>
            <a:r>
              <a:rPr lang="en-US" dirty="0"/>
              <a:t>And The </a:t>
            </a:r>
            <a:r>
              <a:rPr lang="en-US"/>
              <a:t>Traditional methods of testing are always based on stationary inputs. </a:t>
            </a:r>
            <a:r>
              <a:rPr lang="en-US" dirty="0"/>
              <a:t>And </a:t>
            </a:r>
            <a:r>
              <a:rPr lang="en-US"/>
              <a:t>The output will also be fixed as the input remains fixed, but in the case of machine learning, the system </a:t>
            </a:r>
            <a:r>
              <a:rPr lang="en-US" dirty="0"/>
              <a:t>has been </a:t>
            </a:r>
            <a:r>
              <a:rPr lang="en-US"/>
              <a:t>built along with the input, which will </a:t>
            </a:r>
            <a:r>
              <a:rPr lang="en-US" dirty="0"/>
              <a:t>be </a:t>
            </a:r>
            <a:r>
              <a:rPr lang="en-US"/>
              <a:t>change or modify as we come to know more and more about it, therefore unlike the traditional system, the output here will </a:t>
            </a:r>
            <a:r>
              <a:rPr lang="en-US" dirty="0"/>
              <a:t>be </a:t>
            </a:r>
            <a:r>
              <a:rPr lang="en-US"/>
              <a:t>never remain fixed. Hence, the strategies for testing a machine learning system </a:t>
            </a:r>
            <a:r>
              <a:rPr lang="en-US" dirty="0"/>
              <a:t>must </a:t>
            </a:r>
            <a:r>
              <a:rPr lang="en-US"/>
              <a:t>be a bit different. Below are some of these strategies mentioned that can be used in testing the machine learning systems</a:t>
            </a:r>
            <a:r>
              <a:rPr lang="en-US" dirty="0"/>
              <a:t>.</a:t>
            </a:r>
            <a:endParaRPr lang="en-US"/>
          </a:p>
          <a:p>
            <a:r>
              <a:rPr lang="en-US">
                <a:solidFill>
                  <a:schemeClr val="accent1"/>
                </a:solidFill>
              </a:rPr>
              <a:t>1. Development of training datasets:</a:t>
            </a:r>
            <a:r>
              <a:rPr lang="en-US">
                <a:solidFill>
                  <a:srgbClr val="FF0000"/>
                </a:solidFill>
              </a:rPr>
              <a:t> </a:t>
            </a:r>
            <a:r>
              <a:rPr lang="en-US"/>
              <a:t>Here, a subset of dataset </a:t>
            </a:r>
            <a:r>
              <a:rPr lang="en-US" dirty="0"/>
              <a:t> that </a:t>
            </a:r>
            <a:r>
              <a:rPr lang="en-US"/>
              <a:t>is used for training purpose, which means it </a:t>
            </a:r>
            <a:r>
              <a:rPr lang="en-US" dirty="0"/>
              <a:t>can be </a:t>
            </a:r>
            <a:r>
              <a:rPr lang="en-US"/>
              <a:t>used to train the system to obtain the given prediction. It is </a:t>
            </a:r>
            <a:r>
              <a:rPr lang="en-US" dirty="0"/>
              <a:t>supervised</a:t>
            </a:r>
            <a:r>
              <a:rPr lang="en-US"/>
              <a:t>, i.e., the output is given along with the input. </a:t>
            </a:r>
          </a:p>
          <a:p>
            <a:r>
              <a:rPr lang="en-US">
                <a:solidFill>
                  <a:schemeClr val="accent1"/>
                </a:solidFill>
              </a:rPr>
              <a:t>2. Development of testing data sets</a:t>
            </a:r>
            <a:r>
              <a:rPr lang="en-US">
                <a:solidFill>
                  <a:srgbClr val="FF0000"/>
                </a:solidFill>
              </a:rPr>
              <a:t>: </a:t>
            </a:r>
            <a:r>
              <a:rPr lang="en-US"/>
              <a:t>The testing data set is a training data subset that </a:t>
            </a:r>
            <a:r>
              <a:rPr lang="en-US" dirty="0"/>
              <a:t>has been </a:t>
            </a:r>
            <a:r>
              <a:rPr lang="en-US"/>
              <a:t>built in an intelligent way to check </a:t>
            </a:r>
            <a:r>
              <a:rPr lang="en-US" dirty="0"/>
              <a:t> the </a:t>
            </a:r>
            <a:r>
              <a:rPr lang="en-US"/>
              <a:t>how robustly our system has been trained and to check all the combinations that are possible. The resultant model will be finely tuned according to the outputs of the testing dataset. </a:t>
            </a:r>
          </a:p>
          <a:p>
            <a:r>
              <a:rPr lang="en-US">
                <a:solidFill>
                  <a:schemeClr val="accent1"/>
                </a:solidFill>
              </a:rPr>
              <a:t>3. Development of validation and correction test suite: </a:t>
            </a:r>
            <a:r>
              <a:rPr lang="en-US"/>
              <a:t>This is based on algorithms and test datasets. For </a:t>
            </a:r>
            <a:r>
              <a:rPr lang="en-US" dirty="0"/>
              <a:t>e.g., </a:t>
            </a:r>
            <a:r>
              <a:rPr lang="en-US"/>
              <a:t>in our </a:t>
            </a:r>
            <a:r>
              <a:rPr lang="en-US" dirty="0"/>
              <a:t>Project </a:t>
            </a:r>
            <a:r>
              <a:rPr lang="en-US"/>
              <a:t>system scenarios consist of clustering results based upon </a:t>
            </a:r>
            <a:r>
              <a:rPr lang="en-US" dirty="0"/>
              <a:t>the </a:t>
            </a:r>
            <a:r>
              <a:rPr lang="en-US"/>
              <a:t>different factors/attributes and creating profiles of risk depending upon behaviors and demography.</a:t>
            </a:r>
          </a:p>
          <a:p>
            <a:r>
              <a:rPr lang="en-US">
                <a:solidFill>
                  <a:schemeClr val="accent1"/>
                </a:solidFill>
              </a:rPr>
              <a:t>4. Understanding the algorithm: </a:t>
            </a:r>
            <a:r>
              <a:rPr lang="en-US"/>
              <a:t>All of this is dependent upon calculations and how </a:t>
            </a:r>
            <a:r>
              <a:rPr lang="en-US" dirty="0"/>
              <a:t>the </a:t>
            </a:r>
            <a:r>
              <a:rPr lang="en-US"/>
              <a:t>different algorithms use different calculations. Some algorithms like </a:t>
            </a:r>
            <a:r>
              <a:rPr lang="en-US" dirty="0"/>
              <a:t>regression-based </a:t>
            </a:r>
            <a:r>
              <a:rPr lang="en-US"/>
              <a:t>algorithms give some numeric results regressively, or continuously. On the other hand, </a:t>
            </a:r>
            <a:r>
              <a:rPr lang="en-US" dirty="0"/>
              <a:t>And </a:t>
            </a:r>
            <a:r>
              <a:rPr lang="en-US"/>
              <a:t>there are some algorithms that </a:t>
            </a:r>
            <a:r>
              <a:rPr lang="en-US" dirty="0"/>
              <a:t>are </a:t>
            </a:r>
            <a:r>
              <a:rPr lang="en-US"/>
              <a:t>calculate the results by dividing the outcomes into different parts or behaviors, and then some algorithms </a:t>
            </a:r>
            <a:r>
              <a:rPr lang="en-US" dirty="0"/>
              <a:t>are </a:t>
            </a:r>
            <a:r>
              <a:rPr lang="en-US"/>
              <a:t>create </a:t>
            </a:r>
            <a:r>
              <a:rPr lang="en-US" dirty="0"/>
              <a:t>to </a:t>
            </a:r>
            <a:r>
              <a:rPr lang="en-US"/>
              <a:t>multiple layers between the input and output layer. Continuous </a:t>
            </a:r>
            <a:r>
              <a:rPr lang="en-US" dirty="0"/>
              <a:t>mathematically </a:t>
            </a:r>
            <a:r>
              <a:rPr lang="en-US"/>
              <a:t>numeric variables such as return on investment. </a:t>
            </a:r>
          </a:p>
          <a:p>
            <a:r>
              <a:rPr lang="en-US">
                <a:solidFill>
                  <a:schemeClr val="accent1"/>
                </a:solidFill>
              </a:rPr>
              <a:t>5. Using Statistics for conveying the results </a:t>
            </a:r>
            <a:r>
              <a:rPr lang="en-US" dirty="0">
                <a:solidFill>
                  <a:schemeClr val="accent1"/>
                </a:solidFill>
              </a:rPr>
              <a:t>: The </a:t>
            </a:r>
            <a:r>
              <a:rPr lang="en-US"/>
              <a:t>Outcomes are generally predicted in the form of working model, or a numeric value or a working interface or something like that. But in machine learning</a:t>
            </a:r>
            <a:r>
              <a:rPr lang="en-US" dirty="0"/>
              <a:t> algorithms</a:t>
            </a:r>
            <a:r>
              <a:rPr lang="en-US"/>
              <a:t>, the use of bars, histograms and other statistical diagrams </a:t>
            </a:r>
            <a:r>
              <a:rPr lang="en-US" dirty="0"/>
              <a:t>it </a:t>
            </a:r>
            <a:r>
              <a:rPr lang="en-US"/>
              <a:t>is used to depict the prediction or analysis in a more comparative or mathematical </a:t>
            </a:r>
            <a:r>
              <a:rPr lang="en-US" dirty="0"/>
              <a:t>method </a:t>
            </a:r>
            <a:r>
              <a:rPr lang="en-US"/>
              <a:t>way. (The machine learning models will usually have approximate, and not actual results upon validation. In conclusion, software testing is as crucial and important a task in machine learning, as is in any other traditional system, but unlike those systems , our testing is based on more dynamic factors and generally will produce a relative or approximate result which can be best shown statistically</a:t>
            </a:r>
            <a:r>
              <a:rPr lang="en-US" dirty="0"/>
              <a:t>).</a:t>
            </a:r>
            <a:endParaRPr lang="en-US"/>
          </a:p>
        </p:txBody>
      </p:sp>
    </p:spTree>
    <p:extLst>
      <p:ext uri="{BB962C8B-B14F-4D97-AF65-F5344CB8AC3E}">
        <p14:creationId xmlns:p14="http://schemas.microsoft.com/office/powerpoint/2010/main" val="9980969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68968-31E9-C966-9E00-501A69DC2B25}"/>
              </a:ext>
            </a:extLst>
          </p:cNvPr>
          <p:cNvSpPr>
            <a:spLocks noGrp="1"/>
          </p:cNvSpPr>
          <p:nvPr>
            <p:ph type="title"/>
          </p:nvPr>
        </p:nvSpPr>
        <p:spPr>
          <a:xfrm>
            <a:off x="108066" y="1"/>
            <a:ext cx="3607724" cy="673330"/>
          </a:xfrm>
        </p:spPr>
        <p:txBody>
          <a:bodyPr>
            <a:normAutofit fontScale="90000"/>
          </a:bodyPr>
          <a:lstStyle/>
          <a:p>
            <a:r>
              <a:rPr lang="en-US">
                <a:solidFill>
                  <a:schemeClr val="accent1"/>
                </a:solidFill>
              </a:rPr>
              <a:t>4) TEST CASES:</a:t>
            </a:r>
          </a:p>
        </p:txBody>
      </p:sp>
      <p:graphicFrame>
        <p:nvGraphicFramePr>
          <p:cNvPr id="4" name="Content Placeholder 3">
            <a:extLst>
              <a:ext uri="{FF2B5EF4-FFF2-40B4-BE49-F238E27FC236}">
                <a16:creationId xmlns:a16="http://schemas.microsoft.com/office/drawing/2014/main" id="{410EF83D-A87C-C50E-71AF-E7895B24D014}"/>
              </a:ext>
            </a:extLst>
          </p:cNvPr>
          <p:cNvGraphicFramePr>
            <a:graphicFrameLocks noGrp="1"/>
          </p:cNvGraphicFramePr>
          <p:nvPr>
            <p:ph idx="1"/>
            <p:extLst>
              <p:ext uri="{D42A27DB-BD31-4B8C-83A1-F6EECF244321}">
                <p14:modId xmlns:p14="http://schemas.microsoft.com/office/powerpoint/2010/main" val="1911912453"/>
              </p:ext>
            </p:extLst>
          </p:nvPr>
        </p:nvGraphicFramePr>
        <p:xfrm>
          <a:off x="0" y="573579"/>
          <a:ext cx="12192000" cy="476504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4053307414"/>
                    </a:ext>
                  </a:extLst>
                </a:gridCol>
                <a:gridCol w="2438400">
                  <a:extLst>
                    <a:ext uri="{9D8B030D-6E8A-4147-A177-3AD203B41FA5}">
                      <a16:colId xmlns:a16="http://schemas.microsoft.com/office/drawing/2014/main" val="1078377089"/>
                    </a:ext>
                  </a:extLst>
                </a:gridCol>
                <a:gridCol w="2438400">
                  <a:extLst>
                    <a:ext uri="{9D8B030D-6E8A-4147-A177-3AD203B41FA5}">
                      <a16:colId xmlns:a16="http://schemas.microsoft.com/office/drawing/2014/main" val="2909311602"/>
                    </a:ext>
                  </a:extLst>
                </a:gridCol>
                <a:gridCol w="2438400">
                  <a:extLst>
                    <a:ext uri="{9D8B030D-6E8A-4147-A177-3AD203B41FA5}">
                      <a16:colId xmlns:a16="http://schemas.microsoft.com/office/drawing/2014/main" val="1598248440"/>
                    </a:ext>
                  </a:extLst>
                </a:gridCol>
                <a:gridCol w="2438400">
                  <a:extLst>
                    <a:ext uri="{9D8B030D-6E8A-4147-A177-3AD203B41FA5}">
                      <a16:colId xmlns:a16="http://schemas.microsoft.com/office/drawing/2014/main" val="591282736"/>
                    </a:ext>
                  </a:extLst>
                </a:gridCol>
              </a:tblGrid>
              <a:tr h="604520">
                <a:tc>
                  <a:txBody>
                    <a:bodyPr/>
                    <a:lstStyle/>
                    <a:p>
                      <a:r>
                        <a:rPr lang="en-US"/>
                        <a:t>SR NO.</a:t>
                      </a:r>
                    </a:p>
                  </a:txBody>
                  <a:tcPr/>
                </a:tc>
                <a:tc>
                  <a:txBody>
                    <a:bodyPr/>
                    <a:lstStyle/>
                    <a:p>
                      <a:r>
                        <a:rPr lang="en-US"/>
                        <a:t>TEST CASE NAME</a:t>
                      </a:r>
                    </a:p>
                  </a:txBody>
                  <a:tcPr/>
                </a:tc>
                <a:tc>
                  <a:txBody>
                    <a:bodyPr/>
                    <a:lstStyle/>
                    <a:p>
                      <a:r>
                        <a:rPr lang="en-US"/>
                        <a:t>TEST CASE DESCRIPTION</a:t>
                      </a:r>
                    </a:p>
                  </a:txBody>
                  <a:tcPr/>
                </a:tc>
                <a:tc>
                  <a:txBody>
                    <a:bodyPr/>
                    <a:lstStyle/>
                    <a:p>
                      <a:r>
                        <a:rPr lang="en-US"/>
                        <a:t>EXAMPLE TEST CASE</a:t>
                      </a:r>
                    </a:p>
                  </a:txBody>
                  <a:tcPr/>
                </a:tc>
                <a:tc>
                  <a:txBody>
                    <a:bodyPr/>
                    <a:lstStyle/>
                    <a:p>
                      <a:r>
                        <a:rPr lang="en-US"/>
                        <a:t>EXPECTED OUTPUT</a:t>
                      </a:r>
                    </a:p>
                  </a:txBody>
                  <a:tcPr/>
                </a:tc>
                <a:extLst>
                  <a:ext uri="{0D108BD9-81ED-4DB2-BD59-A6C34878D82A}">
                    <a16:rowId xmlns:a16="http://schemas.microsoft.com/office/drawing/2014/main" val="3187347235"/>
                  </a:ext>
                </a:extLst>
              </a:tr>
              <a:tr h="2936240">
                <a:tc>
                  <a:txBody>
                    <a:bodyPr/>
                    <a:lstStyle/>
                    <a:p>
                      <a:r>
                        <a:rPr lang="en-US"/>
                        <a:t>1</a:t>
                      </a:r>
                    </a:p>
                  </a:txBody>
                  <a:tcPr/>
                </a:tc>
                <a:tc>
                  <a:txBody>
                    <a:bodyPr/>
                    <a:lstStyle/>
                    <a:p>
                      <a:r>
                        <a:rPr lang="en-US"/>
                        <a:t>Equivalence Partitioning</a:t>
                      </a:r>
                    </a:p>
                  </a:txBody>
                  <a:tcPr/>
                </a:tc>
                <a:tc>
                  <a:txBody>
                    <a:bodyPr/>
                    <a:lstStyle/>
                    <a:p>
                      <a:r>
                        <a:rPr lang="en-US"/>
                        <a:t>This divides the input dataset of a software unit into a partitions of equivalent data from which can be test cases can be derived. </a:t>
                      </a:r>
                      <a:endParaRPr lang="en-US" dirty="0"/>
                    </a:p>
                  </a:txBody>
                  <a:tcPr/>
                </a:tc>
                <a:tc>
                  <a:txBody>
                    <a:bodyPr/>
                    <a:lstStyle/>
                    <a:p>
                      <a:r>
                        <a:rPr lang="en-US"/>
                        <a:t>The dataset can be divided into two classes based on the number mapped with state. The valid partitions are :</a:t>
                      </a:r>
                    </a:p>
                    <a:p>
                      <a:r>
                        <a:rPr lang="en-US"/>
                        <a:t> Mapped State</a:t>
                      </a:r>
                    </a:p>
                    <a:p>
                      <a:r>
                        <a:rPr lang="en-US"/>
                        <a:t>Valid   Invalid</a:t>
                      </a:r>
                    </a:p>
                    <a:p>
                      <a:r>
                        <a:rPr lang="en-US"/>
                        <a:t>0,1        Any no.      other than 0,1. </a:t>
                      </a:r>
                      <a:endParaRPr lang="en-US" dirty="0"/>
                    </a:p>
                  </a:txBody>
                  <a:tcPr/>
                </a:tc>
                <a:tc>
                  <a:txBody>
                    <a:bodyPr/>
                    <a:lstStyle/>
                    <a:p>
                      <a:r>
                        <a:rPr lang="en-US"/>
                        <a:t>If valid: Successful. invalid: Unsuccessful.</a:t>
                      </a:r>
                      <a:endParaRPr lang="en-US" dirty="0"/>
                    </a:p>
                  </a:txBody>
                  <a:tcPr/>
                </a:tc>
                <a:extLst>
                  <a:ext uri="{0D108BD9-81ED-4DB2-BD59-A6C34878D82A}">
                    <a16:rowId xmlns:a16="http://schemas.microsoft.com/office/drawing/2014/main" val="4186815595"/>
                  </a:ext>
                </a:extLst>
              </a:tr>
              <a:tr h="1122679">
                <a:tc>
                  <a:txBody>
                    <a:bodyPr/>
                    <a:lstStyle/>
                    <a:p>
                      <a:r>
                        <a:rPr lang="en-US"/>
                        <a:t>2</a:t>
                      </a:r>
                    </a:p>
                  </a:txBody>
                  <a:tcPr/>
                </a:tc>
                <a:tc>
                  <a:txBody>
                    <a:bodyPr/>
                    <a:lstStyle/>
                    <a:p>
                      <a:r>
                        <a:rPr lang="en-US"/>
                        <a:t>Boundary Value Analysis</a:t>
                      </a:r>
                    </a:p>
                  </a:txBody>
                  <a:tcPr/>
                </a:tc>
                <a:tc>
                  <a:txBody>
                    <a:bodyPr/>
                    <a:lstStyle/>
                    <a:p>
                      <a:r>
                        <a:rPr lang="en-US"/>
                        <a:t>In this we focus on the boundary values of the various valid and invalid inputs data. </a:t>
                      </a:r>
                      <a:endParaRPr lang="en-US" dirty="0"/>
                    </a:p>
                  </a:txBody>
                  <a:tcPr/>
                </a:tc>
                <a:tc>
                  <a:txBody>
                    <a:bodyPr/>
                    <a:lstStyle/>
                    <a:p>
                      <a:r>
                        <a:rPr lang="en-US"/>
                        <a:t>We want to test the value of the age to be a positive integer values. </a:t>
                      </a:r>
                      <a:endParaRPr lang="en-US" dirty="0"/>
                    </a:p>
                  </a:txBody>
                  <a:tcPr/>
                </a:tc>
                <a:tc>
                  <a:txBody>
                    <a:bodyPr/>
                    <a:lstStyle/>
                    <a:p>
                      <a:r>
                        <a:rPr lang="en-US"/>
                        <a:t>If valid: Successful. invalid: Unsuccessful</a:t>
                      </a:r>
                      <a:endParaRPr lang="en-US" dirty="0"/>
                    </a:p>
                  </a:txBody>
                  <a:tcPr/>
                </a:tc>
                <a:extLst>
                  <a:ext uri="{0D108BD9-81ED-4DB2-BD59-A6C34878D82A}">
                    <a16:rowId xmlns:a16="http://schemas.microsoft.com/office/drawing/2014/main" val="3346074771"/>
                  </a:ext>
                </a:extLst>
              </a:tr>
            </a:tbl>
          </a:graphicData>
        </a:graphic>
      </p:graphicFrame>
      <p:graphicFrame>
        <p:nvGraphicFramePr>
          <p:cNvPr id="5" name="Table 4">
            <a:extLst>
              <a:ext uri="{FF2B5EF4-FFF2-40B4-BE49-F238E27FC236}">
                <a16:creationId xmlns:a16="http://schemas.microsoft.com/office/drawing/2014/main" id="{F265B13A-9F60-0D10-FF37-42FEB72EF35A}"/>
              </a:ext>
            </a:extLst>
          </p:cNvPr>
          <p:cNvGraphicFramePr>
            <a:graphicFrameLocks noGrp="1"/>
          </p:cNvGraphicFramePr>
          <p:nvPr>
            <p:extLst>
              <p:ext uri="{D42A27DB-BD31-4B8C-83A1-F6EECF244321}">
                <p14:modId xmlns:p14="http://schemas.microsoft.com/office/powerpoint/2010/main" val="4075845620"/>
              </p:ext>
            </p:extLst>
          </p:nvPr>
        </p:nvGraphicFramePr>
        <p:xfrm>
          <a:off x="0" y="5338619"/>
          <a:ext cx="12192000" cy="2526145"/>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636125426"/>
                    </a:ext>
                  </a:extLst>
                </a:gridCol>
                <a:gridCol w="2438400">
                  <a:extLst>
                    <a:ext uri="{9D8B030D-6E8A-4147-A177-3AD203B41FA5}">
                      <a16:colId xmlns:a16="http://schemas.microsoft.com/office/drawing/2014/main" val="2243137041"/>
                    </a:ext>
                  </a:extLst>
                </a:gridCol>
                <a:gridCol w="2438400">
                  <a:extLst>
                    <a:ext uri="{9D8B030D-6E8A-4147-A177-3AD203B41FA5}">
                      <a16:colId xmlns:a16="http://schemas.microsoft.com/office/drawing/2014/main" val="2810997177"/>
                    </a:ext>
                  </a:extLst>
                </a:gridCol>
                <a:gridCol w="2438400">
                  <a:extLst>
                    <a:ext uri="{9D8B030D-6E8A-4147-A177-3AD203B41FA5}">
                      <a16:colId xmlns:a16="http://schemas.microsoft.com/office/drawing/2014/main" val="4191679471"/>
                    </a:ext>
                  </a:extLst>
                </a:gridCol>
                <a:gridCol w="2438400">
                  <a:extLst>
                    <a:ext uri="{9D8B030D-6E8A-4147-A177-3AD203B41FA5}">
                      <a16:colId xmlns:a16="http://schemas.microsoft.com/office/drawing/2014/main" val="915971242"/>
                    </a:ext>
                  </a:extLst>
                </a:gridCol>
              </a:tblGrid>
              <a:tr h="788785">
                <a:tc>
                  <a:txBody>
                    <a:bodyPr/>
                    <a:lstStyle/>
                    <a:p>
                      <a:r>
                        <a:rPr lang="en-US"/>
                        <a:t>3</a:t>
                      </a:r>
                    </a:p>
                  </a:txBody>
                  <a:tcPr/>
                </a:tc>
                <a:tc>
                  <a:txBody>
                    <a:bodyPr/>
                    <a:lstStyle/>
                    <a:p>
                      <a:r>
                        <a:rPr lang="en-US"/>
                        <a:t>Data input</a:t>
                      </a:r>
                    </a:p>
                  </a:txBody>
                  <a:tcPr/>
                </a:tc>
                <a:tc>
                  <a:txBody>
                    <a:bodyPr/>
                    <a:lstStyle/>
                    <a:p>
                      <a:r>
                        <a:rPr lang="en-US"/>
                        <a:t>To check what happens when the  data is inputted in the wrong format.</a:t>
                      </a:r>
                      <a:endParaRPr lang="en-US" dirty="0"/>
                    </a:p>
                  </a:txBody>
                  <a:tcPr/>
                </a:tc>
                <a:tc>
                  <a:txBody>
                    <a:bodyPr/>
                    <a:lstStyle/>
                    <a:p>
                      <a:r>
                        <a:rPr lang="en-US"/>
                        <a:t>Instead of giving the input in 0’s and 1’s. The data is fed into the system as alphabets. For example, Sex of the person.</a:t>
                      </a:r>
                      <a:endParaRPr lang="en-US" dirty="0"/>
                    </a:p>
                  </a:txBody>
                  <a:tcPr/>
                </a:tc>
                <a:tc>
                  <a:txBody>
                    <a:bodyPr/>
                    <a:lstStyle/>
                    <a:p>
                      <a:r>
                        <a:rPr lang="en-US"/>
                        <a:t>The code must be throwing an error pertaining to change of format of the data inputted.</a:t>
                      </a:r>
                      <a:endParaRPr lang="en-US" dirty="0"/>
                    </a:p>
                  </a:txBody>
                  <a:tcPr/>
                </a:tc>
                <a:extLst>
                  <a:ext uri="{0D108BD9-81ED-4DB2-BD59-A6C34878D82A}">
                    <a16:rowId xmlns:a16="http://schemas.microsoft.com/office/drawing/2014/main" val="2916568521"/>
                  </a:ext>
                </a:extLst>
              </a:tr>
              <a:tr h="788785">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70017143"/>
                  </a:ext>
                </a:extLst>
              </a:tr>
            </a:tbl>
          </a:graphicData>
        </a:graphic>
      </p:graphicFrame>
    </p:spTree>
    <p:extLst>
      <p:ext uri="{BB962C8B-B14F-4D97-AF65-F5344CB8AC3E}">
        <p14:creationId xmlns:p14="http://schemas.microsoft.com/office/powerpoint/2010/main" val="9643493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952D9-1D06-A25F-0CC1-5023558C2A69}"/>
              </a:ext>
            </a:extLst>
          </p:cNvPr>
          <p:cNvSpPr>
            <a:spLocks noGrp="1"/>
          </p:cNvSpPr>
          <p:nvPr>
            <p:ph type="title"/>
          </p:nvPr>
        </p:nvSpPr>
        <p:spPr>
          <a:xfrm>
            <a:off x="5868557" y="1138036"/>
            <a:ext cx="5444382" cy="1402470"/>
          </a:xfrm>
        </p:spPr>
        <p:txBody>
          <a:bodyPr anchor="t">
            <a:normAutofit/>
          </a:bodyPr>
          <a:lstStyle/>
          <a:p>
            <a:r>
              <a:rPr lang="en-US" sz="3200">
                <a:solidFill>
                  <a:schemeClr val="accent1"/>
                </a:solidFill>
              </a:rPr>
              <a:t>SIMPLE CODE:</a:t>
            </a:r>
          </a:p>
        </p:txBody>
      </p:sp>
      <p:pic>
        <p:nvPicPr>
          <p:cNvPr id="5" name="Picture 4" descr="Computer script on a screen">
            <a:extLst>
              <a:ext uri="{FF2B5EF4-FFF2-40B4-BE49-F238E27FC236}">
                <a16:creationId xmlns:a16="http://schemas.microsoft.com/office/drawing/2014/main" id="{F9F033E5-B48C-43BF-AD37-08D6B4E94984}"/>
              </a:ext>
            </a:extLst>
          </p:cNvPr>
          <p:cNvPicPr>
            <a:picLocks noChangeAspect="1"/>
          </p:cNvPicPr>
          <p:nvPr/>
        </p:nvPicPr>
        <p:blipFill rotWithShape="1">
          <a:blip r:embed="rId2"/>
          <a:srcRect l="5045" r="44817"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E22CE53-1E4B-FC77-030E-B34B7A4F0B62}"/>
              </a:ext>
            </a:extLst>
          </p:cNvPr>
          <p:cNvSpPr>
            <a:spLocks noGrp="1"/>
          </p:cNvSpPr>
          <p:nvPr>
            <p:ph idx="1"/>
          </p:nvPr>
        </p:nvSpPr>
        <p:spPr>
          <a:xfrm>
            <a:off x="5868557" y="2551176"/>
            <a:ext cx="5444382" cy="3591207"/>
          </a:xfrm>
        </p:spPr>
        <p:txBody>
          <a:bodyPr>
            <a:normAutofit/>
          </a:bodyPr>
          <a:lstStyle/>
          <a:p>
            <a:r>
              <a:rPr lang="en-US" sz="2000"/>
              <a:t>https://github.com/Abhayku18113211/Heart-Disease-Prediction-System-Using-ML</a:t>
            </a:r>
          </a:p>
        </p:txBody>
      </p:sp>
    </p:spTree>
    <p:extLst>
      <p:ext uri="{BB962C8B-B14F-4D97-AF65-F5344CB8AC3E}">
        <p14:creationId xmlns:p14="http://schemas.microsoft.com/office/powerpoint/2010/main" val="17522926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041C30-2BEC-0A20-BC3B-29630843113F}"/>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RESULTS FROM THE TEST DATA SET: </a:t>
            </a:r>
          </a:p>
        </p:txBody>
      </p:sp>
      <p:sp>
        <p:nvSpPr>
          <p:cNvPr id="3" name="Content Placeholder 2">
            <a:extLst>
              <a:ext uri="{FF2B5EF4-FFF2-40B4-BE49-F238E27FC236}">
                <a16:creationId xmlns:a16="http://schemas.microsoft.com/office/drawing/2014/main" id="{A2DB5103-2856-59CE-BDBC-7EA04DF1F92A}"/>
              </a:ext>
            </a:extLst>
          </p:cNvPr>
          <p:cNvSpPr>
            <a:spLocks noGrp="1"/>
          </p:cNvSpPr>
          <p:nvPr>
            <p:ph idx="1"/>
          </p:nvPr>
        </p:nvSpPr>
        <p:spPr>
          <a:xfrm>
            <a:off x="4581727" y="649480"/>
            <a:ext cx="3025303" cy="5546047"/>
          </a:xfrm>
        </p:spPr>
        <p:txBody>
          <a:bodyPr anchor="ctr">
            <a:normAutofit/>
          </a:bodyPr>
          <a:lstStyle/>
          <a:p>
            <a:r>
              <a:rPr lang="en-US" sz="2000"/>
              <a:t>We have done extrapolation of data set in  regards to heart disease on basis of various factors which are Sex, Age, Blood pressure, Serum cholesterol and so.</a:t>
            </a:r>
          </a:p>
          <a:p>
            <a:r>
              <a:rPr lang="en-US" sz="2000"/>
              <a:t> </a:t>
            </a:r>
          </a:p>
          <a:p>
            <a:endParaRPr lang="en-US" sz="2000"/>
          </a:p>
        </p:txBody>
      </p:sp>
      <p:pic>
        <p:nvPicPr>
          <p:cNvPr id="5" name="Picture 4" descr="A close-up of a pie chart&#10;&#10;Description automatically generated">
            <a:extLst>
              <a:ext uri="{FF2B5EF4-FFF2-40B4-BE49-F238E27FC236}">
                <a16:creationId xmlns:a16="http://schemas.microsoft.com/office/drawing/2014/main" id="{E01E0D79-46F9-1D69-E1FD-4FBA4EF31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9502" y="1124539"/>
            <a:ext cx="3615776" cy="4620800"/>
          </a:xfrm>
          <a:prstGeom prst="rect">
            <a:avLst/>
          </a:prstGeom>
        </p:spPr>
      </p:pic>
    </p:spTree>
    <p:extLst>
      <p:ext uri="{BB962C8B-B14F-4D97-AF65-F5344CB8AC3E}">
        <p14:creationId xmlns:p14="http://schemas.microsoft.com/office/powerpoint/2010/main" val="28060991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13DA4BE-A944-6CFD-AF06-4AEC1E63401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100" kern="1200">
                <a:solidFill>
                  <a:srgbClr val="FFFFFF"/>
                </a:solidFill>
                <a:latin typeface="+mj-lt"/>
                <a:ea typeface="+mj-ea"/>
                <a:cs typeface="+mj-cs"/>
              </a:rPr>
              <a:t>ANALYSIS OF POSITIVE HEART ATTACK IN MEN OUT OF TOTAL MEN AND WOMEN OUT OF TOTAL WOMEN:</a:t>
            </a:r>
          </a:p>
        </p:txBody>
      </p:sp>
      <p:pic>
        <p:nvPicPr>
          <p:cNvPr id="5" name="Content Placeholder 4" descr="A diagram of a heart attack&#10;&#10;Description automatically generated">
            <a:extLst>
              <a:ext uri="{FF2B5EF4-FFF2-40B4-BE49-F238E27FC236}">
                <a16:creationId xmlns:a16="http://schemas.microsoft.com/office/drawing/2014/main" id="{8C6F81B7-8E9F-4817-530E-9B77C84E9C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93724" y="467208"/>
            <a:ext cx="5195453" cy="5923584"/>
          </a:xfrm>
          <a:prstGeom prst="rect">
            <a:avLst/>
          </a:prstGeom>
        </p:spPr>
      </p:pic>
    </p:spTree>
    <p:extLst>
      <p:ext uri="{BB962C8B-B14F-4D97-AF65-F5344CB8AC3E}">
        <p14:creationId xmlns:p14="http://schemas.microsoft.com/office/powerpoint/2010/main" val="2874142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32640-A049-77E8-5299-B040A13313F1}"/>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a:solidFill>
                  <a:srgbClr val="FFFFFF"/>
                </a:solidFill>
                <a:latin typeface="+mj-lt"/>
                <a:ea typeface="+mj-ea"/>
                <a:cs typeface="+mj-cs"/>
              </a:rPr>
              <a:t>Distribution of people vs age:</a:t>
            </a:r>
          </a:p>
        </p:txBody>
      </p:sp>
      <p:pic>
        <p:nvPicPr>
          <p:cNvPr id="5" name="Content Placeholder 4" descr="A comparison of a graph and a diagram&#10;&#10;Description automatically generated">
            <a:extLst>
              <a:ext uri="{FF2B5EF4-FFF2-40B4-BE49-F238E27FC236}">
                <a16:creationId xmlns:a16="http://schemas.microsoft.com/office/drawing/2014/main" id="{5C1BB09C-576A-C8B5-7FC8-2C2BC72CED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7260" y="457199"/>
            <a:ext cx="5004698" cy="5899152"/>
          </a:xfrm>
          <a:prstGeom prst="rect">
            <a:avLst/>
          </a:prstGeom>
        </p:spPr>
      </p:pic>
    </p:spTree>
    <p:extLst>
      <p:ext uri="{BB962C8B-B14F-4D97-AF65-F5344CB8AC3E}">
        <p14:creationId xmlns:p14="http://schemas.microsoft.com/office/powerpoint/2010/main" val="37726098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7FFE9E8-6971-3AF3-F825-9F757907F2C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Distribution serum cholesterol in mg/dl:</a:t>
            </a:r>
          </a:p>
        </p:txBody>
      </p:sp>
      <p:pic>
        <p:nvPicPr>
          <p:cNvPr id="5" name="Content Placeholder 4" descr="A comparison of a normal distribution of cholesterol&#10;&#10;Description automatically generated">
            <a:extLst>
              <a:ext uri="{FF2B5EF4-FFF2-40B4-BE49-F238E27FC236}">
                <a16:creationId xmlns:a16="http://schemas.microsoft.com/office/drawing/2014/main" id="{11E742CF-4247-C3C7-F7AC-BCDE8D9779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467208"/>
            <a:ext cx="4220095" cy="5923584"/>
          </a:xfrm>
          <a:prstGeom prst="rect">
            <a:avLst/>
          </a:prstGeom>
        </p:spPr>
      </p:pic>
    </p:spTree>
    <p:extLst>
      <p:ext uri="{BB962C8B-B14F-4D97-AF65-F5344CB8AC3E}">
        <p14:creationId xmlns:p14="http://schemas.microsoft.com/office/powerpoint/2010/main" val="29674381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F8E294C-785B-252E-2815-AE36D013238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Distribution of maximum heart rate achieved:</a:t>
            </a:r>
          </a:p>
        </p:txBody>
      </p:sp>
      <p:pic>
        <p:nvPicPr>
          <p:cNvPr id="5" name="Content Placeholder 4" descr="A comparison of a graph&#10;&#10;Description automatically generated">
            <a:extLst>
              <a:ext uri="{FF2B5EF4-FFF2-40B4-BE49-F238E27FC236}">
                <a16:creationId xmlns:a16="http://schemas.microsoft.com/office/drawing/2014/main" id="{301C19AD-3755-C450-3331-B0409D80FF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1" y="467208"/>
            <a:ext cx="4419600" cy="5923584"/>
          </a:xfrm>
          <a:prstGeom prst="rect">
            <a:avLst/>
          </a:prstGeom>
        </p:spPr>
      </p:pic>
    </p:spTree>
    <p:extLst>
      <p:ext uri="{BB962C8B-B14F-4D97-AF65-F5344CB8AC3E}">
        <p14:creationId xmlns:p14="http://schemas.microsoft.com/office/powerpoint/2010/main" val="12445208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D92FA22-0BAD-5A92-1F64-84DE5A1B45D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Distribution of resting blood pressure:</a:t>
            </a:r>
          </a:p>
        </p:txBody>
      </p:sp>
      <p:pic>
        <p:nvPicPr>
          <p:cNvPr id="5" name="Content Placeholder 4" descr="A screenshot of a graph&#10;&#10;Description automatically generated">
            <a:extLst>
              <a:ext uri="{FF2B5EF4-FFF2-40B4-BE49-F238E27FC236}">
                <a16:creationId xmlns:a16="http://schemas.microsoft.com/office/drawing/2014/main" id="{C57AF71A-60AD-229B-9056-290524572A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31059" y="467208"/>
            <a:ext cx="5329290" cy="5923584"/>
          </a:xfrm>
          <a:prstGeom prst="rect">
            <a:avLst/>
          </a:prstGeom>
        </p:spPr>
      </p:pic>
    </p:spTree>
    <p:extLst>
      <p:ext uri="{BB962C8B-B14F-4D97-AF65-F5344CB8AC3E}">
        <p14:creationId xmlns:p14="http://schemas.microsoft.com/office/powerpoint/2010/main" val="554196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5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6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6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6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Shape 6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7CE6A-8EC9-97DD-C609-46A3D11224E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Literature Survey:</a:t>
            </a:r>
          </a:p>
        </p:txBody>
      </p:sp>
      <p:graphicFrame>
        <p:nvGraphicFramePr>
          <p:cNvPr id="4" name="Table 4">
            <a:extLst>
              <a:ext uri="{FF2B5EF4-FFF2-40B4-BE49-F238E27FC236}">
                <a16:creationId xmlns:a16="http://schemas.microsoft.com/office/drawing/2014/main" id="{40C3627B-F60A-5F61-1729-E8A52F7F4FA6}"/>
              </a:ext>
            </a:extLst>
          </p:cNvPr>
          <p:cNvGraphicFramePr>
            <a:graphicFrameLocks noGrp="1"/>
          </p:cNvGraphicFramePr>
          <p:nvPr>
            <p:ph idx="1"/>
            <p:extLst>
              <p:ext uri="{D42A27DB-BD31-4B8C-83A1-F6EECF244321}">
                <p14:modId xmlns:p14="http://schemas.microsoft.com/office/powerpoint/2010/main" val="1713263496"/>
              </p:ext>
            </p:extLst>
          </p:nvPr>
        </p:nvGraphicFramePr>
        <p:xfrm>
          <a:off x="4038604" y="68826"/>
          <a:ext cx="8104235" cy="6961534"/>
        </p:xfrm>
        <a:graphic>
          <a:graphicData uri="http://schemas.openxmlformats.org/drawingml/2006/table">
            <a:tbl>
              <a:tblPr firstRow="1" bandRow="1">
                <a:tableStyleId>{5C22544A-7EE6-4342-B048-85BDC9FD1C3A}</a:tableStyleId>
              </a:tblPr>
              <a:tblGrid>
                <a:gridCol w="768264">
                  <a:extLst>
                    <a:ext uri="{9D8B030D-6E8A-4147-A177-3AD203B41FA5}">
                      <a16:colId xmlns:a16="http://schemas.microsoft.com/office/drawing/2014/main" val="3713123385"/>
                    </a:ext>
                  </a:extLst>
                </a:gridCol>
                <a:gridCol w="1928576">
                  <a:extLst>
                    <a:ext uri="{9D8B030D-6E8A-4147-A177-3AD203B41FA5}">
                      <a16:colId xmlns:a16="http://schemas.microsoft.com/office/drawing/2014/main" val="3767204869"/>
                    </a:ext>
                  </a:extLst>
                </a:gridCol>
                <a:gridCol w="1708870">
                  <a:extLst>
                    <a:ext uri="{9D8B030D-6E8A-4147-A177-3AD203B41FA5}">
                      <a16:colId xmlns:a16="http://schemas.microsoft.com/office/drawing/2014/main" val="4286034607"/>
                    </a:ext>
                  </a:extLst>
                </a:gridCol>
                <a:gridCol w="1497702">
                  <a:extLst>
                    <a:ext uri="{9D8B030D-6E8A-4147-A177-3AD203B41FA5}">
                      <a16:colId xmlns:a16="http://schemas.microsoft.com/office/drawing/2014/main" val="4271685726"/>
                    </a:ext>
                  </a:extLst>
                </a:gridCol>
                <a:gridCol w="2200823">
                  <a:extLst>
                    <a:ext uri="{9D8B030D-6E8A-4147-A177-3AD203B41FA5}">
                      <a16:colId xmlns:a16="http://schemas.microsoft.com/office/drawing/2014/main" val="1669506541"/>
                    </a:ext>
                  </a:extLst>
                </a:gridCol>
              </a:tblGrid>
              <a:tr h="416143">
                <a:tc>
                  <a:txBody>
                    <a:bodyPr/>
                    <a:lstStyle/>
                    <a:p>
                      <a:r>
                        <a:rPr lang="en-US" sz="800" b="0" i="0" kern="1200">
                          <a:solidFill>
                            <a:schemeClr val="lt1"/>
                          </a:solidFill>
                          <a:effectLst/>
                          <a:latin typeface="+mn-lt"/>
                          <a:ea typeface="+mn-ea"/>
                          <a:cs typeface="+mn-cs"/>
                        </a:rPr>
                        <a:t>YEAR </a:t>
                      </a:r>
                      <a:endParaRPr lang="en-US" sz="800"/>
                    </a:p>
                  </a:txBody>
                  <a:tcPr marL="15533" marR="15533" marT="7767" marB="7767"/>
                </a:tc>
                <a:tc>
                  <a:txBody>
                    <a:bodyPr/>
                    <a:lstStyle/>
                    <a:p>
                      <a:r>
                        <a:rPr lang="en-US" sz="800" b="0" i="0" kern="1200">
                          <a:solidFill>
                            <a:schemeClr val="lt1"/>
                          </a:solidFill>
                          <a:effectLst/>
                          <a:latin typeface="+mn-lt"/>
                          <a:ea typeface="+mn-ea"/>
                          <a:cs typeface="+mn-cs"/>
                        </a:rPr>
                        <a:t>AUTHOR</a:t>
                      </a:r>
                      <a:endParaRPr lang="en-US" sz="800"/>
                    </a:p>
                  </a:txBody>
                  <a:tcPr marL="15533" marR="15533" marT="7767" marB="7767"/>
                </a:tc>
                <a:tc>
                  <a:txBody>
                    <a:bodyPr/>
                    <a:lstStyle/>
                    <a:p>
                      <a:r>
                        <a:rPr lang="en-US" sz="800" b="0" i="0" kern="1200">
                          <a:solidFill>
                            <a:schemeClr val="lt1"/>
                          </a:solidFill>
                          <a:effectLst/>
                          <a:latin typeface="+mn-lt"/>
                          <a:ea typeface="+mn-ea"/>
                          <a:cs typeface="+mn-cs"/>
                        </a:rPr>
                        <a:t>PURPOSE</a:t>
                      </a:r>
                      <a:endParaRPr lang="en-US" sz="800"/>
                    </a:p>
                  </a:txBody>
                  <a:tcPr marL="15533" marR="15533" marT="7767" marB="7767"/>
                </a:tc>
                <a:tc>
                  <a:txBody>
                    <a:bodyPr/>
                    <a:lstStyle/>
                    <a:p>
                      <a:r>
                        <a:rPr lang="en-US" sz="800" b="0" i="0" kern="1200">
                          <a:solidFill>
                            <a:schemeClr val="lt1"/>
                          </a:solidFill>
                          <a:effectLst/>
                          <a:latin typeface="+mn-lt"/>
                          <a:ea typeface="+mn-ea"/>
                          <a:cs typeface="+mn-cs"/>
                        </a:rPr>
                        <a:t>TECHNIQUES </a:t>
                      </a:r>
                    </a:p>
                    <a:p>
                      <a:r>
                        <a:rPr lang="en-US" sz="800" b="0" i="0" kern="1200">
                          <a:solidFill>
                            <a:schemeClr val="lt1"/>
                          </a:solidFill>
                          <a:effectLst/>
                          <a:latin typeface="+mn-lt"/>
                          <a:ea typeface="+mn-ea"/>
                          <a:cs typeface="+mn-cs"/>
                        </a:rPr>
                        <a:t>USED</a:t>
                      </a:r>
                    </a:p>
                    <a:p>
                      <a:endParaRPr lang="en-US" sz="800"/>
                    </a:p>
                  </a:txBody>
                  <a:tcPr marL="15533" marR="15533" marT="7767" marB="7767"/>
                </a:tc>
                <a:tc>
                  <a:txBody>
                    <a:bodyPr/>
                    <a:lstStyle/>
                    <a:p>
                      <a:r>
                        <a:rPr lang="en-US" sz="800" b="0" i="0" kern="1200">
                          <a:solidFill>
                            <a:schemeClr val="lt1"/>
                          </a:solidFill>
                          <a:effectLst/>
                          <a:latin typeface="+mn-lt"/>
                          <a:ea typeface="+mn-ea"/>
                          <a:cs typeface="+mn-cs"/>
                        </a:rPr>
                        <a:t>ACCURACY</a:t>
                      </a:r>
                      <a:endParaRPr lang="en-US" sz="800"/>
                    </a:p>
                  </a:txBody>
                  <a:tcPr marL="15533" marR="15533" marT="7767" marB="7767"/>
                </a:tc>
                <a:extLst>
                  <a:ext uri="{0D108BD9-81ED-4DB2-BD59-A6C34878D82A}">
                    <a16:rowId xmlns:a16="http://schemas.microsoft.com/office/drawing/2014/main" val="1679435415"/>
                  </a:ext>
                </a:extLst>
              </a:tr>
              <a:tr h="539497">
                <a:tc>
                  <a:txBody>
                    <a:bodyPr/>
                    <a:lstStyle/>
                    <a:p>
                      <a:r>
                        <a:rPr lang="en-US" sz="800" b="0" i="0" kern="1200">
                          <a:solidFill>
                            <a:schemeClr val="dk1"/>
                          </a:solidFill>
                          <a:effectLst/>
                          <a:latin typeface="+mn-lt"/>
                          <a:ea typeface="+mn-ea"/>
                          <a:cs typeface="+mn-cs"/>
                        </a:rPr>
                        <a:t>2015</a:t>
                      </a:r>
                      <a:endParaRPr lang="en-US" sz="800"/>
                    </a:p>
                  </a:txBody>
                  <a:tcPr marL="15533" marR="15533" marT="7767" marB="7767"/>
                </a:tc>
                <a:tc>
                  <a:txBody>
                    <a:bodyPr/>
                    <a:lstStyle/>
                    <a:p>
                      <a:r>
                        <a:rPr lang="fi-FI" sz="800" b="0" i="0" kern="1200">
                          <a:solidFill>
                            <a:schemeClr val="dk1"/>
                          </a:solidFill>
                          <a:effectLst/>
                          <a:latin typeface="+mn-lt"/>
                          <a:ea typeface="+mn-ea"/>
                          <a:cs typeface="+mn-cs"/>
                        </a:rPr>
                        <a:t>Sharma Purushottam et al,[15]</a:t>
                      </a:r>
                      <a:endParaRPr lang="en-US" sz="800"/>
                    </a:p>
                  </a:txBody>
                  <a:tcPr marL="15533" marR="15533" marT="7767" marB="7767"/>
                </a:tc>
                <a:tc>
                  <a:txBody>
                    <a:bodyPr/>
                    <a:lstStyle/>
                    <a:p>
                      <a:r>
                        <a:rPr lang="en-US" sz="800" b="0" i="0" kern="1200">
                          <a:solidFill>
                            <a:schemeClr val="dk1"/>
                          </a:solidFill>
                          <a:effectLst/>
                          <a:latin typeface="+mn-lt"/>
                          <a:ea typeface="+mn-ea"/>
                          <a:cs typeface="+mn-cs"/>
                        </a:rPr>
                        <a:t>Efficient Heart Disease </a:t>
                      </a:r>
                    </a:p>
                    <a:p>
                      <a:r>
                        <a:rPr lang="en-US" sz="800" b="0" i="0" kern="1200">
                          <a:solidFill>
                            <a:schemeClr val="dk1"/>
                          </a:solidFill>
                          <a:effectLst/>
                          <a:latin typeface="+mn-lt"/>
                          <a:ea typeface="+mn-ea"/>
                          <a:cs typeface="+mn-cs"/>
                        </a:rPr>
                        <a:t>Prediction System using </a:t>
                      </a:r>
                    </a:p>
                    <a:p>
                      <a:r>
                        <a:rPr lang="en-US" sz="800" b="0" i="0" kern="1200">
                          <a:solidFill>
                            <a:schemeClr val="dk1"/>
                          </a:solidFill>
                          <a:effectLst/>
                          <a:latin typeface="+mn-lt"/>
                          <a:ea typeface="+mn-ea"/>
                          <a:cs typeface="+mn-cs"/>
                        </a:rPr>
                        <a:t>Decision Tree. </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Decision tree </a:t>
                      </a:r>
                    </a:p>
                    <a:p>
                      <a:r>
                        <a:rPr lang="en-US" sz="800" b="0" i="0" kern="1200">
                          <a:solidFill>
                            <a:schemeClr val="dk1"/>
                          </a:solidFill>
                          <a:effectLst/>
                          <a:latin typeface="+mn-lt"/>
                          <a:ea typeface="+mn-ea"/>
                          <a:cs typeface="+mn-cs"/>
                        </a:rPr>
                        <a:t>classifie</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86.3% for testing phase. </a:t>
                      </a:r>
                    </a:p>
                    <a:p>
                      <a:r>
                        <a:rPr lang="en-US" sz="800" b="0" i="0" kern="1200">
                          <a:solidFill>
                            <a:schemeClr val="dk1"/>
                          </a:solidFill>
                          <a:effectLst/>
                          <a:latin typeface="+mn-lt"/>
                          <a:ea typeface="+mn-ea"/>
                          <a:cs typeface="+mn-cs"/>
                        </a:rPr>
                        <a:t>87.3% for training </a:t>
                      </a:r>
                    </a:p>
                    <a:p>
                      <a:r>
                        <a:rPr lang="en-US" sz="800" b="0" i="0" kern="1200">
                          <a:solidFill>
                            <a:schemeClr val="dk1"/>
                          </a:solidFill>
                          <a:effectLst/>
                          <a:latin typeface="+mn-lt"/>
                          <a:ea typeface="+mn-ea"/>
                          <a:cs typeface="+mn-cs"/>
                        </a:rPr>
                        <a:t>phase</a:t>
                      </a:r>
                    </a:p>
                    <a:p>
                      <a:endParaRPr lang="en-US" sz="800"/>
                    </a:p>
                  </a:txBody>
                  <a:tcPr marL="15533" marR="15533" marT="7767" marB="7767"/>
                </a:tc>
                <a:extLst>
                  <a:ext uri="{0D108BD9-81ED-4DB2-BD59-A6C34878D82A}">
                    <a16:rowId xmlns:a16="http://schemas.microsoft.com/office/drawing/2014/main" val="4267852113"/>
                  </a:ext>
                </a:extLst>
              </a:tr>
              <a:tr h="539497">
                <a:tc>
                  <a:txBody>
                    <a:bodyPr/>
                    <a:lstStyle/>
                    <a:p>
                      <a:r>
                        <a:rPr lang="en-US" sz="800" b="0" i="0" kern="1200">
                          <a:solidFill>
                            <a:schemeClr val="dk1"/>
                          </a:solidFill>
                          <a:effectLst/>
                          <a:latin typeface="+mn-lt"/>
                          <a:ea typeface="+mn-ea"/>
                          <a:cs typeface="+mn-cs"/>
                        </a:rPr>
                        <a:t>2015</a:t>
                      </a:r>
                      <a:endParaRPr lang="en-US" sz="800"/>
                    </a:p>
                  </a:txBody>
                  <a:tcPr marL="15533" marR="15533" marT="7767" marB="7767"/>
                </a:tc>
                <a:tc>
                  <a:txBody>
                    <a:bodyPr/>
                    <a:lstStyle/>
                    <a:p>
                      <a:r>
                        <a:rPr lang="en-US" sz="800" b="0" i="0" kern="1200">
                          <a:solidFill>
                            <a:schemeClr val="dk1"/>
                          </a:solidFill>
                          <a:effectLst/>
                          <a:latin typeface="+mn-lt"/>
                          <a:ea typeface="+mn-ea"/>
                          <a:cs typeface="+mn-cs"/>
                        </a:rPr>
                        <a:t>Boshra Brahmi et al, [20] </a:t>
                      </a:r>
                      <a:endParaRPr lang="en-US" sz="800"/>
                    </a:p>
                  </a:txBody>
                  <a:tcPr marL="15533" marR="15533" marT="7767" marB="7767"/>
                </a:tc>
                <a:tc>
                  <a:txBody>
                    <a:bodyPr/>
                    <a:lstStyle/>
                    <a:p>
                      <a:r>
                        <a:rPr lang="en-US" sz="800" b="0" i="0" kern="1200">
                          <a:solidFill>
                            <a:schemeClr val="dk1"/>
                          </a:solidFill>
                          <a:effectLst/>
                          <a:latin typeface="+mn-lt"/>
                          <a:ea typeface="+mn-ea"/>
                          <a:cs typeface="+mn-cs"/>
                        </a:rPr>
                        <a:t>Prediction and Diagnosis </a:t>
                      </a:r>
                    </a:p>
                    <a:p>
                      <a:r>
                        <a:rPr lang="en-US" sz="800" b="0" i="0" kern="1200">
                          <a:solidFill>
                            <a:schemeClr val="dk1"/>
                          </a:solidFill>
                          <a:effectLst/>
                          <a:latin typeface="+mn-lt"/>
                          <a:ea typeface="+mn-ea"/>
                          <a:cs typeface="+mn-cs"/>
                        </a:rPr>
                        <a:t>of Heart Disease by Data </a:t>
                      </a:r>
                    </a:p>
                    <a:p>
                      <a:r>
                        <a:rPr lang="en-US" sz="800" b="0" i="0" kern="1200">
                          <a:solidFill>
                            <a:schemeClr val="dk1"/>
                          </a:solidFill>
                          <a:effectLst/>
                          <a:latin typeface="+mn-lt"/>
                          <a:ea typeface="+mn-ea"/>
                          <a:cs typeface="+mn-cs"/>
                        </a:rPr>
                        <a:t>Mining Techniques.</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J48, Naïve Bayes, </a:t>
                      </a:r>
                    </a:p>
                    <a:p>
                      <a:r>
                        <a:rPr lang="en-US" sz="800" b="0" i="0" kern="1200">
                          <a:solidFill>
                            <a:schemeClr val="dk1"/>
                          </a:solidFill>
                          <a:effectLst/>
                          <a:latin typeface="+mn-lt"/>
                          <a:ea typeface="+mn-ea"/>
                          <a:cs typeface="+mn-cs"/>
                        </a:rPr>
                        <a:t>KNN, SMO</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J48 gives better </a:t>
                      </a:r>
                    </a:p>
                    <a:p>
                      <a:r>
                        <a:rPr lang="en-US" sz="800" b="0" i="0" kern="1200">
                          <a:solidFill>
                            <a:schemeClr val="dk1"/>
                          </a:solidFill>
                          <a:effectLst/>
                          <a:latin typeface="+mn-lt"/>
                          <a:ea typeface="+mn-ea"/>
                          <a:cs typeface="+mn-cs"/>
                        </a:rPr>
                        <a:t>accuracy than other </a:t>
                      </a:r>
                    </a:p>
                    <a:p>
                      <a:r>
                        <a:rPr lang="en-US" sz="800" b="0" i="0" kern="1200">
                          <a:solidFill>
                            <a:schemeClr val="dk1"/>
                          </a:solidFill>
                          <a:effectLst/>
                          <a:latin typeface="+mn-lt"/>
                          <a:ea typeface="+mn-ea"/>
                          <a:cs typeface="+mn-cs"/>
                        </a:rPr>
                        <a:t>three technique</a:t>
                      </a:r>
                    </a:p>
                    <a:p>
                      <a:endParaRPr lang="en-US" sz="800"/>
                    </a:p>
                  </a:txBody>
                  <a:tcPr marL="15533" marR="15533" marT="7767" marB="7767"/>
                </a:tc>
                <a:extLst>
                  <a:ext uri="{0D108BD9-81ED-4DB2-BD59-A6C34878D82A}">
                    <a16:rowId xmlns:a16="http://schemas.microsoft.com/office/drawing/2014/main" val="562582922"/>
                  </a:ext>
                </a:extLst>
              </a:tr>
              <a:tr h="539497">
                <a:tc>
                  <a:txBody>
                    <a:bodyPr/>
                    <a:lstStyle/>
                    <a:p>
                      <a:r>
                        <a:rPr lang="en-US" sz="800" b="0" i="0" kern="1200">
                          <a:solidFill>
                            <a:schemeClr val="dk1"/>
                          </a:solidFill>
                          <a:effectLst/>
                          <a:latin typeface="+mn-lt"/>
                          <a:ea typeface="+mn-ea"/>
                          <a:cs typeface="+mn-cs"/>
                        </a:rPr>
                        <a:t>2015 </a:t>
                      </a:r>
                      <a:endParaRPr lang="en-US" sz="800"/>
                    </a:p>
                  </a:txBody>
                  <a:tcPr marL="15533" marR="15533" marT="7767" marB="7767"/>
                </a:tc>
                <a:tc>
                  <a:txBody>
                    <a:bodyPr/>
                    <a:lstStyle/>
                    <a:p>
                      <a:r>
                        <a:rPr lang="en-US" sz="800" b="0" i="0" kern="1200">
                          <a:solidFill>
                            <a:schemeClr val="dk1"/>
                          </a:solidFill>
                          <a:effectLst/>
                          <a:latin typeface="+mn-lt"/>
                          <a:ea typeface="+mn-ea"/>
                          <a:cs typeface="+mn-cs"/>
                        </a:rPr>
                        <a:t>Sairabi H. Mujawar et al, [24] </a:t>
                      </a:r>
                      <a:endParaRPr lang="en-US" sz="800"/>
                    </a:p>
                  </a:txBody>
                  <a:tcPr marL="15533" marR="15533" marT="7767" marB="7767"/>
                </a:tc>
                <a:tc>
                  <a:txBody>
                    <a:bodyPr/>
                    <a:lstStyle/>
                    <a:p>
                      <a:r>
                        <a:rPr lang="en-US" sz="800" b="0" i="0" kern="1200">
                          <a:solidFill>
                            <a:schemeClr val="dk1"/>
                          </a:solidFill>
                          <a:effectLst/>
                          <a:latin typeface="+mn-lt"/>
                          <a:ea typeface="+mn-ea"/>
                          <a:cs typeface="+mn-cs"/>
                        </a:rPr>
                        <a:t>Prediction of Heart </a:t>
                      </a:r>
                    </a:p>
                    <a:p>
                      <a:r>
                        <a:rPr lang="en-US" sz="800" b="0" i="0" kern="1200">
                          <a:solidFill>
                            <a:schemeClr val="dk1"/>
                          </a:solidFill>
                          <a:effectLst/>
                          <a:latin typeface="+mn-lt"/>
                          <a:ea typeface="+mn-ea"/>
                          <a:cs typeface="+mn-cs"/>
                        </a:rPr>
                        <a:t>Disease using Modified </a:t>
                      </a:r>
                    </a:p>
                    <a:p>
                      <a:r>
                        <a:rPr lang="en-US" sz="800" b="0" i="0" kern="1200">
                          <a:solidFill>
                            <a:schemeClr val="dk1"/>
                          </a:solidFill>
                          <a:effectLst/>
                          <a:latin typeface="+mn-lt"/>
                          <a:ea typeface="+mn-ea"/>
                          <a:cs typeface="+mn-cs"/>
                        </a:rPr>
                        <a:t>K-means and by using </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Modified k-means </a:t>
                      </a:r>
                    </a:p>
                    <a:p>
                      <a:r>
                        <a:rPr lang="en-US" sz="800" b="0" i="0" kern="1200">
                          <a:solidFill>
                            <a:schemeClr val="dk1"/>
                          </a:solidFill>
                          <a:effectLst/>
                          <a:latin typeface="+mn-lt"/>
                          <a:ea typeface="+mn-ea"/>
                          <a:cs typeface="+mn-cs"/>
                        </a:rPr>
                        <a:t>algorithm, naive </a:t>
                      </a:r>
                    </a:p>
                    <a:p>
                      <a:r>
                        <a:rPr lang="en-US" sz="800" b="0" i="0" kern="1200">
                          <a:solidFill>
                            <a:schemeClr val="dk1"/>
                          </a:solidFill>
                          <a:effectLst/>
                          <a:latin typeface="+mn-lt"/>
                          <a:ea typeface="+mn-ea"/>
                          <a:cs typeface="+mn-cs"/>
                        </a:rPr>
                        <a:t>bayes algorithm.</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Heart Disease </a:t>
                      </a:r>
                    </a:p>
                    <a:p>
                      <a:r>
                        <a:rPr lang="en-US" sz="800" b="0" i="0" kern="1200">
                          <a:solidFill>
                            <a:schemeClr val="dk1"/>
                          </a:solidFill>
                          <a:effectLst/>
                          <a:latin typeface="+mn-lt"/>
                          <a:ea typeface="+mn-ea"/>
                          <a:cs typeface="+mn-cs"/>
                        </a:rPr>
                        <a:t>detection=93%. </a:t>
                      </a:r>
                    </a:p>
                    <a:p>
                      <a:r>
                        <a:rPr lang="en-US" sz="800" b="0" i="0" kern="1200">
                          <a:solidFill>
                            <a:schemeClr val="dk1"/>
                          </a:solidFill>
                          <a:effectLst/>
                          <a:latin typeface="+mn-lt"/>
                          <a:ea typeface="+mn-ea"/>
                          <a:cs typeface="+mn-cs"/>
                        </a:rPr>
                        <a:t>Heart Disease</a:t>
                      </a:r>
                    </a:p>
                    <a:p>
                      <a:endParaRPr lang="en-US" sz="800"/>
                    </a:p>
                  </a:txBody>
                  <a:tcPr marL="15533" marR="15533" marT="7767" marB="7767"/>
                </a:tc>
                <a:extLst>
                  <a:ext uri="{0D108BD9-81ED-4DB2-BD59-A6C34878D82A}">
                    <a16:rowId xmlns:a16="http://schemas.microsoft.com/office/drawing/2014/main" val="1663926203"/>
                  </a:ext>
                </a:extLst>
              </a:tr>
              <a:tr h="539497">
                <a:tc>
                  <a:txBody>
                    <a:bodyPr/>
                    <a:lstStyle/>
                    <a:p>
                      <a:r>
                        <a:rPr lang="en-US" sz="800" b="0" i="0" kern="1200">
                          <a:solidFill>
                            <a:schemeClr val="dk1"/>
                          </a:solidFill>
                          <a:effectLst/>
                          <a:latin typeface="+mn-lt"/>
                          <a:ea typeface="+mn-ea"/>
                          <a:cs typeface="+mn-cs"/>
                        </a:rPr>
                        <a:t>2015</a:t>
                      </a:r>
                      <a:endParaRPr lang="en-US" sz="800"/>
                    </a:p>
                  </a:txBody>
                  <a:tcPr marL="15533" marR="15533" marT="7767" marB="7767"/>
                </a:tc>
                <a:tc>
                  <a:txBody>
                    <a:bodyPr/>
                    <a:lstStyle/>
                    <a:p>
                      <a:r>
                        <a:rPr lang="fr-FR" sz="800" b="0" i="0" kern="1200">
                          <a:solidFill>
                            <a:schemeClr val="dk1"/>
                          </a:solidFill>
                          <a:effectLst/>
                          <a:latin typeface="+mn-lt"/>
                          <a:ea typeface="+mn-ea"/>
                          <a:cs typeface="+mn-cs"/>
                        </a:rPr>
                        <a:t>Noura Ajam et al, [21] </a:t>
                      </a:r>
                      <a:endParaRPr lang="en-US" sz="800"/>
                    </a:p>
                  </a:txBody>
                  <a:tcPr marL="15533" marR="15533" marT="7767" marB="7767"/>
                </a:tc>
                <a:tc>
                  <a:txBody>
                    <a:bodyPr/>
                    <a:lstStyle/>
                    <a:p>
                      <a:r>
                        <a:rPr lang="en-US" sz="800" b="0" i="0" kern="1200">
                          <a:solidFill>
                            <a:schemeClr val="dk1"/>
                          </a:solidFill>
                          <a:effectLst/>
                          <a:latin typeface="+mn-lt"/>
                          <a:ea typeface="+mn-ea"/>
                          <a:cs typeface="+mn-cs"/>
                        </a:rPr>
                        <a:t>Heart Disease Diagnoses </a:t>
                      </a:r>
                    </a:p>
                    <a:p>
                      <a:r>
                        <a:rPr lang="en-US" sz="800" b="0" i="0" kern="1200">
                          <a:solidFill>
                            <a:schemeClr val="dk1"/>
                          </a:solidFill>
                          <a:effectLst/>
                          <a:latin typeface="+mn-lt"/>
                          <a:ea typeface="+mn-ea"/>
                          <a:cs typeface="+mn-cs"/>
                        </a:rPr>
                        <a:t>using Artificial Neural </a:t>
                      </a:r>
                    </a:p>
                    <a:p>
                      <a:r>
                        <a:rPr lang="en-US" sz="800" b="0" i="0" kern="1200">
                          <a:solidFill>
                            <a:schemeClr val="dk1"/>
                          </a:solidFill>
                          <a:effectLst/>
                          <a:latin typeface="+mn-lt"/>
                          <a:ea typeface="+mn-ea"/>
                          <a:cs typeface="+mn-cs"/>
                        </a:rPr>
                        <a:t>Network.</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ANN</a:t>
                      </a:r>
                      <a:endParaRPr lang="en-US" sz="800"/>
                    </a:p>
                  </a:txBody>
                  <a:tcPr marL="15533" marR="15533" marT="7767" marB="7767"/>
                </a:tc>
                <a:tc>
                  <a:txBody>
                    <a:bodyPr/>
                    <a:lstStyle/>
                    <a:p>
                      <a:r>
                        <a:rPr lang="en-US" sz="800" b="0" i="0" kern="1200">
                          <a:solidFill>
                            <a:schemeClr val="dk1"/>
                          </a:solidFill>
                          <a:effectLst/>
                          <a:latin typeface="+mn-lt"/>
                          <a:ea typeface="+mn-ea"/>
                          <a:cs typeface="+mn-cs"/>
                        </a:rPr>
                        <a:t>88%</a:t>
                      </a:r>
                      <a:endParaRPr lang="en-US" sz="800"/>
                    </a:p>
                  </a:txBody>
                  <a:tcPr marL="15533" marR="15533" marT="7767" marB="7767"/>
                </a:tc>
                <a:extLst>
                  <a:ext uri="{0D108BD9-81ED-4DB2-BD59-A6C34878D82A}">
                    <a16:rowId xmlns:a16="http://schemas.microsoft.com/office/drawing/2014/main" val="188366967"/>
                  </a:ext>
                </a:extLst>
              </a:tr>
              <a:tr h="663080">
                <a:tc>
                  <a:txBody>
                    <a:bodyPr/>
                    <a:lstStyle/>
                    <a:p>
                      <a:r>
                        <a:rPr lang="en-US" sz="800" b="0" i="0" kern="1200">
                          <a:solidFill>
                            <a:schemeClr val="dk1"/>
                          </a:solidFill>
                          <a:effectLst/>
                          <a:latin typeface="+mn-lt"/>
                          <a:ea typeface="+mn-ea"/>
                          <a:cs typeface="+mn-cs"/>
                        </a:rPr>
                        <a:t>2016</a:t>
                      </a:r>
                      <a:endParaRPr lang="en-US" sz="800"/>
                    </a:p>
                  </a:txBody>
                  <a:tcPr marL="15533" marR="15533" marT="7767" marB="7767"/>
                </a:tc>
                <a:tc>
                  <a:txBody>
                    <a:bodyPr/>
                    <a:lstStyle/>
                    <a:p>
                      <a:r>
                        <a:rPr lang="da-DK" sz="800" b="0" i="0" kern="1200">
                          <a:solidFill>
                            <a:schemeClr val="dk1"/>
                          </a:solidFill>
                          <a:effectLst/>
                          <a:latin typeface="+mn-lt"/>
                          <a:ea typeface="+mn-ea"/>
                          <a:cs typeface="+mn-cs"/>
                        </a:rPr>
                        <a:t>Prajakta Ghadge et al, [22]</a:t>
                      </a:r>
                      <a:endParaRPr lang="en-US" sz="800"/>
                    </a:p>
                  </a:txBody>
                  <a:tcPr marL="15533" marR="15533" marT="7767" marB="7767"/>
                </a:tc>
                <a:tc>
                  <a:txBody>
                    <a:bodyPr/>
                    <a:lstStyle/>
                    <a:p>
                      <a:endParaRPr lang="en-US" sz="800" b="0" i="0" kern="1200">
                        <a:solidFill>
                          <a:schemeClr val="dk1"/>
                        </a:solidFill>
                        <a:effectLst/>
                        <a:latin typeface="+mn-lt"/>
                        <a:ea typeface="+mn-ea"/>
                        <a:cs typeface="+mn-cs"/>
                      </a:endParaRPr>
                    </a:p>
                    <a:p>
                      <a:r>
                        <a:rPr lang="en-US" sz="800" b="0" i="0" kern="1200">
                          <a:solidFill>
                            <a:schemeClr val="dk1"/>
                          </a:solidFill>
                          <a:effectLst/>
                          <a:latin typeface="+mn-lt"/>
                          <a:ea typeface="+mn-ea"/>
                          <a:cs typeface="+mn-cs"/>
                        </a:rPr>
                        <a:t>Intelligent Heart Disease </a:t>
                      </a:r>
                    </a:p>
                    <a:p>
                      <a:r>
                        <a:rPr lang="en-US" sz="800" b="0" i="0" kern="1200">
                          <a:solidFill>
                            <a:schemeClr val="dk1"/>
                          </a:solidFill>
                          <a:effectLst/>
                          <a:latin typeface="+mn-lt"/>
                          <a:ea typeface="+mn-ea"/>
                          <a:cs typeface="+mn-cs"/>
                        </a:rPr>
                        <a:t>Prediction System using </a:t>
                      </a:r>
                    </a:p>
                    <a:p>
                      <a:br>
                        <a:rPr lang="en-US" sz="800" b="0" i="0" kern="1200">
                          <a:solidFill>
                            <a:schemeClr val="dk1"/>
                          </a:solidFill>
                          <a:effectLst/>
                          <a:latin typeface="+mn-lt"/>
                          <a:ea typeface="+mn-ea"/>
                          <a:cs typeface="+mn-cs"/>
                        </a:rPr>
                      </a:br>
                      <a:endParaRPr lang="en-US" sz="800"/>
                    </a:p>
                  </a:txBody>
                  <a:tcPr marL="15533" marR="15533" marT="7767" marB="7767"/>
                </a:tc>
                <a:tc>
                  <a:txBody>
                    <a:bodyPr/>
                    <a:lstStyle/>
                    <a:p>
                      <a:endParaRPr lang="en-US" sz="800" b="0" i="0" kern="1200">
                        <a:solidFill>
                          <a:schemeClr val="dk1"/>
                        </a:solidFill>
                        <a:effectLst/>
                        <a:latin typeface="+mn-lt"/>
                        <a:ea typeface="+mn-ea"/>
                        <a:cs typeface="+mn-cs"/>
                      </a:endParaRPr>
                    </a:p>
                    <a:p>
                      <a:r>
                        <a:rPr lang="en-US" sz="800" b="0" i="0" kern="1200">
                          <a:solidFill>
                            <a:schemeClr val="dk1"/>
                          </a:solidFill>
                          <a:effectLst/>
                          <a:latin typeface="+mn-lt"/>
                          <a:ea typeface="+mn-ea"/>
                          <a:cs typeface="+mn-cs"/>
                        </a:rPr>
                        <a:t>Hadoop, Mahout, </a:t>
                      </a:r>
                    </a:p>
                    <a:p>
                      <a:r>
                        <a:rPr lang="en-US" sz="800" b="0" i="0" kern="1200">
                          <a:solidFill>
                            <a:schemeClr val="dk1"/>
                          </a:solidFill>
                          <a:effectLst/>
                          <a:latin typeface="+mn-lt"/>
                          <a:ea typeface="+mn-ea"/>
                          <a:cs typeface="+mn-cs"/>
                        </a:rPr>
                        <a:t>Naïve bayes.</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The automation of this </a:t>
                      </a:r>
                    </a:p>
                    <a:p>
                      <a:r>
                        <a:rPr lang="en-US" sz="800" b="0" i="0" kern="1200">
                          <a:solidFill>
                            <a:schemeClr val="dk1"/>
                          </a:solidFill>
                          <a:effectLst/>
                          <a:latin typeface="+mn-lt"/>
                          <a:ea typeface="+mn-ea"/>
                          <a:cs typeface="+mn-cs"/>
                        </a:rPr>
                        <a:t>system makes </a:t>
                      </a:r>
                    </a:p>
                    <a:p>
                      <a:r>
                        <a:rPr lang="en-US" sz="800" b="0" i="0" kern="1200">
                          <a:solidFill>
                            <a:schemeClr val="dk1"/>
                          </a:solidFill>
                          <a:effectLst/>
                          <a:latin typeface="+mn-lt"/>
                          <a:ea typeface="+mn-ea"/>
                          <a:cs typeface="+mn-cs"/>
                        </a:rPr>
                        <a:t>extremely</a:t>
                      </a:r>
                    </a:p>
                    <a:p>
                      <a:endParaRPr lang="en-US" sz="800"/>
                    </a:p>
                  </a:txBody>
                  <a:tcPr marL="15533" marR="15533" marT="7767" marB="7767"/>
                </a:tc>
                <a:extLst>
                  <a:ext uri="{0D108BD9-81ED-4DB2-BD59-A6C34878D82A}">
                    <a16:rowId xmlns:a16="http://schemas.microsoft.com/office/drawing/2014/main" val="3715487231"/>
                  </a:ext>
                </a:extLst>
              </a:tr>
              <a:tr h="539497">
                <a:tc>
                  <a:txBody>
                    <a:bodyPr/>
                    <a:lstStyle/>
                    <a:p>
                      <a:r>
                        <a:rPr lang="en-US" sz="800" b="0" i="0" kern="1200">
                          <a:solidFill>
                            <a:schemeClr val="dk1"/>
                          </a:solidFill>
                          <a:effectLst/>
                          <a:latin typeface="+mn-lt"/>
                          <a:ea typeface="+mn-ea"/>
                          <a:cs typeface="+mn-cs"/>
                        </a:rPr>
                        <a:t>2017</a:t>
                      </a:r>
                      <a:endParaRPr lang="en-US" sz="800"/>
                    </a:p>
                  </a:txBody>
                  <a:tcPr marL="15533" marR="15533" marT="7767" marB="7767"/>
                </a:tc>
                <a:tc>
                  <a:txBody>
                    <a:bodyPr/>
                    <a:lstStyle/>
                    <a:p>
                      <a:r>
                        <a:rPr lang="en-US" sz="800" b="0" i="0" kern="1200">
                          <a:solidFill>
                            <a:schemeClr val="dk1"/>
                          </a:solidFill>
                          <a:effectLst/>
                          <a:latin typeface="+mn-lt"/>
                          <a:ea typeface="+mn-ea"/>
                          <a:cs typeface="+mn-cs"/>
                        </a:rPr>
                        <a:t>P. Sai Chandrasekhar Reddy et </a:t>
                      </a:r>
                    </a:p>
                    <a:p>
                      <a:r>
                        <a:rPr lang="en-US" sz="800" b="0" i="0" kern="1200">
                          <a:solidFill>
                            <a:schemeClr val="dk1"/>
                          </a:solidFill>
                          <a:effectLst/>
                          <a:latin typeface="+mn-lt"/>
                          <a:ea typeface="+mn-ea"/>
                          <a:cs typeface="+mn-cs"/>
                        </a:rPr>
                        <a:t>al, [17] </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Heart disease prediction </a:t>
                      </a:r>
                    </a:p>
                    <a:p>
                      <a:r>
                        <a:rPr lang="en-US" sz="800" b="0" i="0" kern="1200">
                          <a:solidFill>
                            <a:schemeClr val="dk1"/>
                          </a:solidFill>
                          <a:effectLst/>
                          <a:latin typeface="+mn-lt"/>
                          <a:ea typeface="+mn-ea"/>
                          <a:cs typeface="+mn-cs"/>
                        </a:rPr>
                        <a:t>using ANN algorithm in </a:t>
                      </a:r>
                    </a:p>
                    <a:p>
                      <a:r>
                        <a:rPr lang="en-US" sz="800" b="0" i="0" kern="1200">
                          <a:solidFill>
                            <a:schemeClr val="dk1"/>
                          </a:solidFill>
                          <a:effectLst/>
                          <a:latin typeface="+mn-lt"/>
                          <a:ea typeface="+mn-ea"/>
                          <a:cs typeface="+mn-cs"/>
                        </a:rPr>
                        <a:t>data mining.</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ANN</a:t>
                      </a:r>
                      <a:endParaRPr lang="en-US" sz="800"/>
                    </a:p>
                  </a:txBody>
                  <a:tcPr marL="15533" marR="15533" marT="7767" marB="7767"/>
                </a:tc>
                <a:tc>
                  <a:txBody>
                    <a:bodyPr/>
                    <a:lstStyle/>
                    <a:p>
                      <a:r>
                        <a:rPr lang="en-US" sz="800" b="0" i="0" kern="1200">
                          <a:solidFill>
                            <a:schemeClr val="dk1"/>
                          </a:solidFill>
                          <a:effectLst/>
                          <a:latin typeface="+mn-lt"/>
                          <a:ea typeface="+mn-ea"/>
                          <a:cs typeface="+mn-cs"/>
                        </a:rPr>
                        <a:t>Accuracy proved in </a:t>
                      </a:r>
                    </a:p>
                    <a:p>
                      <a:r>
                        <a:rPr lang="en-US" sz="800" b="0" i="0" kern="1200">
                          <a:solidFill>
                            <a:schemeClr val="dk1"/>
                          </a:solidFill>
                          <a:effectLst/>
                          <a:latin typeface="+mn-lt"/>
                          <a:ea typeface="+mn-ea"/>
                          <a:cs typeface="+mn-cs"/>
                        </a:rPr>
                        <a:t>JAVA.</a:t>
                      </a:r>
                    </a:p>
                    <a:p>
                      <a:endParaRPr lang="en-US" sz="800"/>
                    </a:p>
                  </a:txBody>
                  <a:tcPr marL="15533" marR="15533" marT="7767" marB="7767"/>
                </a:tc>
                <a:extLst>
                  <a:ext uri="{0D108BD9-81ED-4DB2-BD59-A6C34878D82A}">
                    <a16:rowId xmlns:a16="http://schemas.microsoft.com/office/drawing/2014/main" val="4168832087"/>
                  </a:ext>
                </a:extLst>
              </a:tr>
              <a:tr h="663080">
                <a:tc>
                  <a:txBody>
                    <a:bodyPr/>
                    <a:lstStyle/>
                    <a:p>
                      <a:r>
                        <a:rPr lang="en-US" sz="800" b="0" i="0" kern="1200">
                          <a:solidFill>
                            <a:schemeClr val="dk1"/>
                          </a:solidFill>
                          <a:effectLst/>
                          <a:latin typeface="+mn-lt"/>
                          <a:ea typeface="+mn-ea"/>
                          <a:cs typeface="+mn-cs"/>
                        </a:rPr>
                        <a:t>2017</a:t>
                      </a:r>
                      <a:endParaRPr lang="en-US" sz="800"/>
                    </a:p>
                  </a:txBody>
                  <a:tcPr marL="15533" marR="15533" marT="7767" marB="7767"/>
                </a:tc>
                <a:tc>
                  <a:txBody>
                    <a:bodyPr/>
                    <a:lstStyle/>
                    <a:p>
                      <a:r>
                        <a:rPr lang="en-US" sz="800" b="0" i="0" kern="1200">
                          <a:solidFill>
                            <a:schemeClr val="dk1"/>
                          </a:solidFill>
                          <a:effectLst/>
                          <a:latin typeface="+mn-lt"/>
                          <a:ea typeface="+mn-ea"/>
                          <a:cs typeface="+mn-cs"/>
                        </a:rPr>
                        <a:t>Jayami Patel et al,[14] </a:t>
                      </a:r>
                      <a:endParaRPr lang="en-US" sz="800"/>
                    </a:p>
                  </a:txBody>
                  <a:tcPr marL="15533" marR="15533" marT="7767" marB="7767"/>
                </a:tc>
                <a:tc>
                  <a:txBody>
                    <a:bodyPr/>
                    <a:lstStyle/>
                    <a:p>
                      <a:r>
                        <a:rPr lang="en-US" sz="800" b="0" i="0" kern="1200">
                          <a:solidFill>
                            <a:schemeClr val="dk1"/>
                          </a:solidFill>
                          <a:effectLst/>
                          <a:latin typeface="+mn-lt"/>
                          <a:ea typeface="+mn-ea"/>
                          <a:cs typeface="+mn-cs"/>
                        </a:rPr>
                        <a:t>Heart disease Prediction </a:t>
                      </a:r>
                    </a:p>
                    <a:p>
                      <a:r>
                        <a:rPr lang="en-US" sz="800" b="0" i="0" kern="1200">
                          <a:solidFill>
                            <a:schemeClr val="dk1"/>
                          </a:solidFill>
                          <a:effectLst/>
                          <a:latin typeface="+mn-lt"/>
                          <a:ea typeface="+mn-ea"/>
                          <a:cs typeface="+mn-cs"/>
                        </a:rPr>
                        <a:t>using Machine Learning </a:t>
                      </a:r>
                    </a:p>
                    <a:p>
                      <a:r>
                        <a:rPr lang="en-US" sz="800" b="0" i="0" kern="1200">
                          <a:solidFill>
                            <a:schemeClr val="dk1"/>
                          </a:solidFill>
                          <a:effectLst/>
                          <a:latin typeface="+mn-lt"/>
                          <a:ea typeface="+mn-ea"/>
                          <a:cs typeface="+mn-cs"/>
                        </a:rPr>
                        <a:t>and Data mining </a:t>
                      </a:r>
                    </a:p>
                    <a:p>
                      <a:r>
                        <a:rPr lang="en-US" sz="800" b="0" i="0" kern="1200">
                          <a:solidFill>
                            <a:schemeClr val="dk1"/>
                          </a:solidFill>
                          <a:effectLst/>
                          <a:latin typeface="+mn-lt"/>
                          <a:ea typeface="+mn-ea"/>
                          <a:cs typeface="+mn-cs"/>
                        </a:rPr>
                        <a:t>Technique.</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LMT, UCI </a:t>
                      </a:r>
                      <a:endParaRPr lang="en-US" sz="800"/>
                    </a:p>
                  </a:txBody>
                  <a:tcPr marL="15533" marR="15533" marT="7767" marB="7767"/>
                </a:tc>
                <a:tc>
                  <a:txBody>
                    <a:bodyPr/>
                    <a:lstStyle/>
                    <a:p>
                      <a:r>
                        <a:rPr lang="en-US" sz="800" b="0" i="0" kern="1200">
                          <a:solidFill>
                            <a:schemeClr val="dk1"/>
                          </a:solidFill>
                          <a:effectLst/>
                          <a:latin typeface="+mn-lt"/>
                          <a:ea typeface="+mn-ea"/>
                          <a:cs typeface="+mn-cs"/>
                        </a:rPr>
                        <a:t>UCI gives better </a:t>
                      </a:r>
                    </a:p>
                    <a:p>
                      <a:r>
                        <a:rPr lang="en-US" sz="800" b="0" i="0" kern="1200">
                          <a:solidFill>
                            <a:schemeClr val="dk1"/>
                          </a:solidFill>
                          <a:effectLst/>
                          <a:latin typeface="+mn-lt"/>
                          <a:ea typeface="+mn-ea"/>
                          <a:cs typeface="+mn-cs"/>
                        </a:rPr>
                        <a:t>accuracy, compared to </a:t>
                      </a:r>
                    </a:p>
                    <a:p>
                      <a:r>
                        <a:rPr lang="en-US" sz="800" b="0" i="0" kern="1200">
                          <a:solidFill>
                            <a:schemeClr val="dk1"/>
                          </a:solidFill>
                          <a:effectLst/>
                          <a:latin typeface="+mn-lt"/>
                          <a:ea typeface="+mn-ea"/>
                          <a:cs typeface="+mn-cs"/>
                        </a:rPr>
                        <a:t>LMT.</a:t>
                      </a:r>
                    </a:p>
                    <a:p>
                      <a:endParaRPr lang="en-US" sz="800"/>
                    </a:p>
                  </a:txBody>
                  <a:tcPr marL="15533" marR="15533" marT="7767" marB="7767"/>
                </a:tc>
                <a:extLst>
                  <a:ext uri="{0D108BD9-81ED-4DB2-BD59-A6C34878D82A}">
                    <a16:rowId xmlns:a16="http://schemas.microsoft.com/office/drawing/2014/main" val="2350153452"/>
                  </a:ext>
                </a:extLst>
              </a:tr>
              <a:tr h="792400">
                <a:tc>
                  <a:txBody>
                    <a:bodyPr/>
                    <a:lstStyle/>
                    <a:p>
                      <a:r>
                        <a:rPr lang="en-US" sz="800" b="0" i="0" kern="1200">
                          <a:solidFill>
                            <a:schemeClr val="dk1"/>
                          </a:solidFill>
                          <a:effectLst/>
                          <a:latin typeface="+mn-lt"/>
                          <a:ea typeface="+mn-ea"/>
                          <a:cs typeface="+mn-cs"/>
                        </a:rPr>
                        <a:t>2018 </a:t>
                      </a:r>
                      <a:endParaRPr lang="en-US" sz="800"/>
                    </a:p>
                  </a:txBody>
                  <a:tcPr marL="15533" marR="15533" marT="7767" marB="7767"/>
                </a:tc>
                <a:tc>
                  <a:txBody>
                    <a:bodyPr/>
                    <a:lstStyle/>
                    <a:p>
                      <a:r>
                        <a:rPr lang="fr-FR" sz="800" b="0" i="0" kern="1200">
                          <a:solidFill>
                            <a:schemeClr val="dk1"/>
                          </a:solidFill>
                          <a:effectLst/>
                          <a:latin typeface="+mn-lt"/>
                          <a:ea typeface="+mn-ea"/>
                          <a:cs typeface="+mn-cs"/>
                        </a:rPr>
                        <a:t>Chala Bayen et al,[12] </a:t>
                      </a:r>
                      <a:endParaRPr lang="en-US" sz="800"/>
                    </a:p>
                  </a:txBody>
                  <a:tcPr marL="15533" marR="15533" marT="7767" marB="7767"/>
                </a:tc>
                <a:tc>
                  <a:txBody>
                    <a:bodyPr/>
                    <a:lstStyle/>
                    <a:p>
                      <a:r>
                        <a:rPr lang="en-US" sz="800" b="0" i="0" kern="1200">
                          <a:solidFill>
                            <a:schemeClr val="dk1"/>
                          </a:solidFill>
                          <a:effectLst/>
                          <a:latin typeface="+mn-lt"/>
                          <a:ea typeface="+mn-ea"/>
                          <a:cs typeface="+mn-cs"/>
                        </a:rPr>
                        <a:t>Prediction and Analysis </a:t>
                      </a:r>
                    </a:p>
                    <a:p>
                      <a:r>
                        <a:rPr lang="en-US" sz="800" b="0" i="0" kern="1200">
                          <a:solidFill>
                            <a:schemeClr val="dk1"/>
                          </a:solidFill>
                          <a:effectLst/>
                          <a:latin typeface="+mn-lt"/>
                          <a:ea typeface="+mn-ea"/>
                          <a:cs typeface="+mn-cs"/>
                        </a:rPr>
                        <a:t>the occurrence of Heart </a:t>
                      </a:r>
                    </a:p>
                    <a:p>
                      <a:r>
                        <a:rPr lang="en-US" sz="800" b="0" i="0" kern="1200">
                          <a:solidFill>
                            <a:schemeClr val="dk1"/>
                          </a:solidFill>
                          <a:effectLst/>
                          <a:latin typeface="+mn-lt"/>
                          <a:ea typeface="+mn-ea"/>
                          <a:cs typeface="+mn-cs"/>
                        </a:rPr>
                        <a:t>Disease using data </a:t>
                      </a:r>
                    </a:p>
                    <a:p>
                      <a:r>
                        <a:rPr lang="en-US" sz="800" b="0" i="0" kern="1200">
                          <a:solidFill>
                            <a:schemeClr val="dk1"/>
                          </a:solidFill>
                          <a:effectLst/>
                          <a:latin typeface="+mn-lt"/>
                          <a:ea typeface="+mn-ea"/>
                          <a:cs typeface="+mn-cs"/>
                        </a:rPr>
                        <a:t>mining techniques.</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J48, Naïve Bayes, </a:t>
                      </a:r>
                    </a:p>
                    <a:p>
                      <a:r>
                        <a:rPr lang="en-US" sz="800" b="0" i="0" kern="1200">
                          <a:solidFill>
                            <a:schemeClr val="dk1"/>
                          </a:solidFill>
                          <a:effectLst/>
                          <a:latin typeface="+mn-lt"/>
                          <a:ea typeface="+mn-ea"/>
                          <a:cs typeface="+mn-cs"/>
                        </a:rPr>
                        <a:t>Support Vector </a:t>
                      </a:r>
                    </a:p>
                    <a:p>
                      <a:r>
                        <a:rPr lang="en-US" sz="800" b="0" i="0" kern="1200">
                          <a:solidFill>
                            <a:schemeClr val="dk1"/>
                          </a:solidFill>
                          <a:effectLst/>
                          <a:latin typeface="+mn-lt"/>
                          <a:ea typeface="+mn-ea"/>
                          <a:cs typeface="+mn-cs"/>
                        </a:rPr>
                        <a:t>Machine</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It gives short time result </a:t>
                      </a:r>
                    </a:p>
                    <a:p>
                      <a:r>
                        <a:rPr lang="en-US" sz="800" b="0" i="0" kern="1200">
                          <a:solidFill>
                            <a:schemeClr val="dk1"/>
                          </a:solidFill>
                          <a:effectLst/>
                          <a:latin typeface="+mn-lt"/>
                          <a:ea typeface="+mn-ea"/>
                          <a:cs typeface="+mn-cs"/>
                        </a:rPr>
                        <a:t>which helps to give </a:t>
                      </a:r>
                    </a:p>
                    <a:p>
                      <a:r>
                        <a:rPr lang="en-US" sz="800" b="0" i="0" kern="1200">
                          <a:solidFill>
                            <a:schemeClr val="dk1"/>
                          </a:solidFill>
                          <a:effectLst/>
                          <a:latin typeface="+mn-lt"/>
                          <a:ea typeface="+mn-ea"/>
                          <a:cs typeface="+mn-cs"/>
                        </a:rPr>
                        <a:t>quality of services and </a:t>
                      </a:r>
                    </a:p>
                    <a:p>
                      <a:r>
                        <a:rPr lang="en-US" sz="800" b="0" i="0" kern="1200">
                          <a:solidFill>
                            <a:schemeClr val="dk1"/>
                          </a:solidFill>
                          <a:effectLst/>
                          <a:latin typeface="+mn-lt"/>
                          <a:ea typeface="+mn-ea"/>
                          <a:cs typeface="+mn-cs"/>
                        </a:rPr>
                        <a:t>reduce cost to </a:t>
                      </a:r>
                    </a:p>
                    <a:p>
                      <a:r>
                        <a:rPr lang="en-US" sz="800" b="0" i="0" kern="1200">
                          <a:solidFill>
                            <a:schemeClr val="dk1"/>
                          </a:solidFill>
                          <a:effectLst/>
                          <a:latin typeface="+mn-lt"/>
                          <a:ea typeface="+mn-ea"/>
                          <a:cs typeface="+mn-cs"/>
                        </a:rPr>
                        <a:t>individuals.</a:t>
                      </a:r>
                    </a:p>
                    <a:p>
                      <a:endParaRPr lang="en-US" sz="800"/>
                    </a:p>
                  </a:txBody>
                  <a:tcPr marL="15533" marR="15533" marT="7767" marB="7767"/>
                </a:tc>
                <a:extLst>
                  <a:ext uri="{0D108BD9-81ED-4DB2-BD59-A6C34878D82A}">
                    <a16:rowId xmlns:a16="http://schemas.microsoft.com/office/drawing/2014/main" val="168560943"/>
                  </a:ext>
                </a:extLst>
              </a:tr>
              <a:tr h="1581291">
                <a:tc>
                  <a:txBody>
                    <a:bodyPr/>
                    <a:lstStyle/>
                    <a:p>
                      <a:r>
                        <a:rPr lang="en-US" sz="800" b="0" i="0" kern="1200">
                          <a:solidFill>
                            <a:schemeClr val="dk1"/>
                          </a:solidFill>
                          <a:effectLst/>
                          <a:latin typeface="+mn-lt"/>
                          <a:ea typeface="+mn-ea"/>
                          <a:cs typeface="+mn-cs"/>
                        </a:rPr>
                        <a:t>2018</a:t>
                      </a:r>
                      <a:endParaRPr lang="en-US" sz="800"/>
                    </a:p>
                  </a:txBody>
                  <a:tcPr marL="15533" marR="15533" marT="7767" marB="7767"/>
                </a:tc>
                <a:tc>
                  <a:txBody>
                    <a:bodyPr/>
                    <a:lstStyle/>
                    <a:p>
                      <a:r>
                        <a:rPr lang="fi-FI" sz="800" b="0" i="0" kern="1200">
                          <a:solidFill>
                            <a:schemeClr val="dk1"/>
                          </a:solidFill>
                          <a:effectLst/>
                          <a:latin typeface="+mn-lt"/>
                          <a:ea typeface="+mn-ea"/>
                          <a:cs typeface="+mn-cs"/>
                        </a:rPr>
                        <a:t>R. Sharmila et al, [13</a:t>
                      </a:r>
                      <a:endParaRPr lang="en-US" sz="800"/>
                    </a:p>
                  </a:txBody>
                  <a:tcPr marL="15533" marR="15533" marT="7767" marB="7767"/>
                </a:tc>
                <a:tc>
                  <a:txBody>
                    <a:bodyPr/>
                    <a:lstStyle/>
                    <a:p>
                      <a:r>
                        <a:rPr lang="en-US" sz="800" b="0" i="0" kern="1200">
                          <a:solidFill>
                            <a:schemeClr val="dk1"/>
                          </a:solidFill>
                          <a:effectLst/>
                          <a:latin typeface="+mn-lt"/>
                          <a:ea typeface="+mn-ea"/>
                          <a:cs typeface="+mn-cs"/>
                        </a:rPr>
                        <a:t>A conceptual method to </a:t>
                      </a:r>
                    </a:p>
                    <a:p>
                      <a:r>
                        <a:rPr lang="en-US" sz="800" b="0" i="0" kern="1200">
                          <a:solidFill>
                            <a:schemeClr val="dk1"/>
                          </a:solidFill>
                          <a:effectLst/>
                          <a:latin typeface="+mn-lt"/>
                          <a:ea typeface="+mn-ea"/>
                          <a:cs typeface="+mn-cs"/>
                        </a:rPr>
                        <a:t>enhance the prediction of </a:t>
                      </a:r>
                    </a:p>
                    <a:p>
                      <a:r>
                        <a:rPr lang="en-US" sz="800" b="0" i="0" kern="1200">
                          <a:solidFill>
                            <a:schemeClr val="dk1"/>
                          </a:solidFill>
                          <a:effectLst/>
                          <a:latin typeface="+mn-lt"/>
                          <a:ea typeface="+mn-ea"/>
                          <a:cs typeface="+mn-cs"/>
                        </a:rPr>
                        <a:t>heart diseases using the </a:t>
                      </a:r>
                    </a:p>
                    <a:p>
                      <a:r>
                        <a:rPr lang="en-US" sz="800" b="0" i="0" kern="1200">
                          <a:solidFill>
                            <a:schemeClr val="dk1"/>
                          </a:solidFill>
                          <a:effectLst/>
                          <a:latin typeface="+mn-lt"/>
                          <a:ea typeface="+mn-ea"/>
                          <a:cs typeface="+mn-cs"/>
                        </a:rPr>
                        <a:t>data techniques</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VM in parallel </a:t>
                      </a:r>
                    </a:p>
                    <a:p>
                      <a:r>
                        <a:rPr lang="en-US" sz="800" b="0" i="0" kern="1200">
                          <a:solidFill>
                            <a:schemeClr val="dk1"/>
                          </a:solidFill>
                          <a:effectLst/>
                          <a:latin typeface="+mn-lt"/>
                          <a:ea typeface="+mn-ea"/>
                          <a:cs typeface="+mn-cs"/>
                        </a:rPr>
                        <a:t>fashion</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SVM provides better </a:t>
                      </a:r>
                    </a:p>
                    <a:p>
                      <a:r>
                        <a:rPr lang="en-US" sz="800" b="0" i="0" kern="1200">
                          <a:solidFill>
                            <a:schemeClr val="dk1"/>
                          </a:solidFill>
                          <a:effectLst/>
                          <a:latin typeface="+mn-lt"/>
                          <a:ea typeface="+mn-ea"/>
                          <a:cs typeface="+mn-cs"/>
                        </a:rPr>
                        <a:t>and efficient accuracy </a:t>
                      </a:r>
                    </a:p>
                    <a:p>
                      <a:r>
                        <a:rPr lang="en-US" sz="800" b="0" i="0" kern="1200">
                          <a:solidFill>
                            <a:schemeClr val="dk1"/>
                          </a:solidFill>
                          <a:effectLst/>
                          <a:latin typeface="+mn-lt"/>
                          <a:ea typeface="+mn-ea"/>
                          <a:cs typeface="+mn-cs"/>
                        </a:rPr>
                        <a:t>of 85% and 82.35%. </a:t>
                      </a:r>
                    </a:p>
                    <a:p>
                      <a:r>
                        <a:rPr lang="en-US" sz="800" b="0" i="0" kern="1200">
                          <a:solidFill>
                            <a:schemeClr val="dk1"/>
                          </a:solidFill>
                          <a:effectLst/>
                          <a:latin typeface="+mn-lt"/>
                          <a:ea typeface="+mn-ea"/>
                          <a:cs typeface="+mn-cs"/>
                        </a:rPr>
                        <a:t>SVM in parallel fashion </a:t>
                      </a:r>
                    </a:p>
                    <a:p>
                      <a:r>
                        <a:rPr lang="en-US" sz="800" b="0" i="0" kern="1200">
                          <a:solidFill>
                            <a:schemeClr val="dk1"/>
                          </a:solidFill>
                          <a:effectLst/>
                          <a:latin typeface="+mn-lt"/>
                          <a:ea typeface="+mn-ea"/>
                          <a:cs typeface="+mn-cs"/>
                        </a:rPr>
                        <a:t>gives better accuracy </a:t>
                      </a:r>
                    </a:p>
                    <a:p>
                      <a:r>
                        <a:rPr lang="en-US" sz="800" b="0" i="0" kern="1200">
                          <a:solidFill>
                            <a:schemeClr val="dk1"/>
                          </a:solidFill>
                          <a:effectLst/>
                          <a:latin typeface="+mn-lt"/>
                          <a:ea typeface="+mn-ea"/>
                          <a:cs typeface="+mn-cs"/>
                        </a:rPr>
                        <a:t>than sequential SVM.</a:t>
                      </a:r>
                    </a:p>
                    <a:p>
                      <a:endParaRPr lang="en-US" sz="800"/>
                    </a:p>
                  </a:txBody>
                  <a:tcPr marL="15533" marR="15533" marT="7767" marB="7767"/>
                </a:tc>
                <a:extLst>
                  <a:ext uri="{0D108BD9-81ED-4DB2-BD59-A6C34878D82A}">
                    <a16:rowId xmlns:a16="http://schemas.microsoft.com/office/drawing/2014/main" val="3083911749"/>
                  </a:ext>
                </a:extLst>
              </a:tr>
              <a:tr h="148055">
                <a:tc>
                  <a:txBody>
                    <a:bodyPr/>
                    <a:lstStyle/>
                    <a:p>
                      <a:endParaRPr lang="en-US" sz="800"/>
                    </a:p>
                  </a:txBody>
                  <a:tcPr marL="15533" marR="15533" marT="7767" marB="7767"/>
                </a:tc>
                <a:tc>
                  <a:txBody>
                    <a:bodyPr/>
                    <a:lstStyle/>
                    <a:p>
                      <a:endParaRPr lang="en-US" sz="800"/>
                    </a:p>
                  </a:txBody>
                  <a:tcPr marL="15533" marR="15533" marT="7767" marB="7767"/>
                </a:tc>
                <a:tc>
                  <a:txBody>
                    <a:bodyPr/>
                    <a:lstStyle/>
                    <a:p>
                      <a:endParaRPr lang="en-US" sz="800"/>
                    </a:p>
                  </a:txBody>
                  <a:tcPr marL="15533" marR="15533" marT="7767" marB="7767"/>
                </a:tc>
                <a:tc>
                  <a:txBody>
                    <a:bodyPr/>
                    <a:lstStyle/>
                    <a:p>
                      <a:endParaRPr lang="en-US" sz="800"/>
                    </a:p>
                  </a:txBody>
                  <a:tcPr marL="15533" marR="15533" marT="7767" marB="7767"/>
                </a:tc>
                <a:tc>
                  <a:txBody>
                    <a:bodyPr/>
                    <a:lstStyle/>
                    <a:p>
                      <a:endParaRPr lang="en-US" sz="800"/>
                    </a:p>
                  </a:txBody>
                  <a:tcPr marL="15533" marR="15533" marT="7767" marB="7767"/>
                </a:tc>
                <a:extLst>
                  <a:ext uri="{0D108BD9-81ED-4DB2-BD59-A6C34878D82A}">
                    <a16:rowId xmlns:a16="http://schemas.microsoft.com/office/drawing/2014/main" val="3623775260"/>
                  </a:ext>
                </a:extLst>
              </a:tr>
            </a:tbl>
          </a:graphicData>
        </a:graphic>
      </p:graphicFrame>
    </p:spTree>
    <p:extLst>
      <p:ext uri="{BB962C8B-B14F-4D97-AF65-F5344CB8AC3E}">
        <p14:creationId xmlns:p14="http://schemas.microsoft.com/office/powerpoint/2010/main" val="16524972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D4CC13-9774-39B5-69AB-D7DF58EE8540}"/>
              </a:ext>
            </a:extLst>
          </p:cNvPr>
          <p:cNvSpPr>
            <a:spLocks noGrp="1"/>
          </p:cNvSpPr>
          <p:nvPr>
            <p:ph type="title"/>
          </p:nvPr>
        </p:nvSpPr>
        <p:spPr>
          <a:xfrm>
            <a:off x="1136397" y="502021"/>
            <a:ext cx="4959603" cy="1642969"/>
          </a:xfrm>
        </p:spPr>
        <p:txBody>
          <a:bodyPr anchor="b">
            <a:normAutofit fontScale="90000"/>
          </a:bodyPr>
          <a:lstStyle/>
          <a:p>
            <a:r>
              <a:rPr lang="en-US" sz="4000" dirty="0"/>
              <a:t>Result And Discussion: INPUT AND OUTPUT GUI</a:t>
            </a:r>
          </a:p>
        </p:txBody>
      </p:sp>
      <p:sp>
        <p:nvSpPr>
          <p:cNvPr id="3" name="Content Placeholder 2">
            <a:extLst>
              <a:ext uri="{FF2B5EF4-FFF2-40B4-BE49-F238E27FC236}">
                <a16:creationId xmlns:a16="http://schemas.microsoft.com/office/drawing/2014/main" id="{E243237E-AD85-369B-84B8-BACED2EC6C16}"/>
              </a:ext>
            </a:extLst>
          </p:cNvPr>
          <p:cNvSpPr>
            <a:spLocks noGrp="1"/>
          </p:cNvSpPr>
          <p:nvPr>
            <p:ph idx="1"/>
          </p:nvPr>
        </p:nvSpPr>
        <p:spPr>
          <a:xfrm>
            <a:off x="1136397" y="2418408"/>
            <a:ext cx="4959603" cy="3522569"/>
          </a:xfrm>
        </p:spPr>
        <p:txBody>
          <a:bodyPr anchor="t">
            <a:normAutofit/>
          </a:bodyPr>
          <a:lstStyle/>
          <a:p>
            <a:r>
              <a:rPr lang="en-US" sz="2000" b="0" i="0">
                <a:effectLst/>
                <a:latin typeface="source-serif-pro"/>
              </a:rPr>
              <a:t>Here we are going to create and Predict the patients details through GUI for our project. So, anyone can perform predictions using this GUI.</a:t>
            </a:r>
          </a:p>
          <a:p>
            <a:r>
              <a:rPr lang="en-US" sz="2000">
                <a:latin typeface="source-serif-pro"/>
              </a:rPr>
              <a:t>INPUT:</a:t>
            </a:r>
          </a:p>
          <a:p>
            <a:endParaRPr lang="en-US" sz="2000"/>
          </a:p>
        </p:txBody>
      </p:sp>
      <p:pic>
        <p:nvPicPr>
          <p:cNvPr id="5" name="Picture 4" descr="A screenshot of a computer&#10;&#10;Description automatically generated">
            <a:extLst>
              <a:ext uri="{FF2B5EF4-FFF2-40B4-BE49-F238E27FC236}">
                <a16:creationId xmlns:a16="http://schemas.microsoft.com/office/drawing/2014/main" id="{05A611A1-AF12-56B6-B441-1AB57476A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4958" y="489118"/>
            <a:ext cx="3955991" cy="5466007"/>
          </a:xfrm>
          <a:prstGeom prst="rect">
            <a:avLst/>
          </a:prstGeom>
        </p:spPr>
      </p:pic>
      <p:sp>
        <p:nvSpPr>
          <p:cNvPr id="25" name="Rectangle 24">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44293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2" name="Rectangle 2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9BD69-EA2A-7AA5-86E4-714EEBE33B3C}"/>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OUTPUT</a:t>
            </a:r>
          </a:p>
        </p:txBody>
      </p:sp>
      <p:pic>
        <p:nvPicPr>
          <p:cNvPr id="5" name="Content Placeholder 4" descr="A screenshot of a computer&#10;&#10;Description automatically generated">
            <a:extLst>
              <a:ext uri="{FF2B5EF4-FFF2-40B4-BE49-F238E27FC236}">
                <a16:creationId xmlns:a16="http://schemas.microsoft.com/office/drawing/2014/main" id="{3558B7C2-55EC-FCB9-AB0C-5BC4E4C9CE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8578" y="2181426"/>
            <a:ext cx="2948257" cy="399763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D0FCD2F-BD47-0829-1B9B-64D6C35DF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165" y="2217815"/>
            <a:ext cx="2898428" cy="3997831"/>
          </a:xfrm>
          <a:prstGeom prst="rect">
            <a:avLst/>
          </a:prstGeom>
        </p:spPr>
      </p:pic>
    </p:spTree>
    <p:extLst>
      <p:ext uri="{BB962C8B-B14F-4D97-AF65-F5344CB8AC3E}">
        <p14:creationId xmlns:p14="http://schemas.microsoft.com/office/powerpoint/2010/main" val="1184149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3ADCBE7-9330-1CDA-00EB-CDD12DB72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7A1BCD-E17A-F0FE-86BB-E08E5C0E8011}"/>
              </a:ext>
            </a:extLst>
          </p:cNvPr>
          <p:cNvSpPr>
            <a:spLocks noGrp="1"/>
          </p:cNvSpPr>
          <p:nvPr>
            <p:ph type="title"/>
          </p:nvPr>
        </p:nvSpPr>
        <p:spPr>
          <a:xfrm>
            <a:off x="761802" y="240241"/>
            <a:ext cx="10760054" cy="1228299"/>
          </a:xfrm>
        </p:spPr>
        <p:txBody>
          <a:bodyPr>
            <a:normAutofit/>
          </a:bodyPr>
          <a:lstStyle/>
          <a:p>
            <a:r>
              <a:rPr lang="en-US" sz="4000">
                <a:solidFill>
                  <a:schemeClr val="accent1"/>
                </a:solidFill>
              </a:rPr>
              <a:t>RESULTS :</a:t>
            </a:r>
          </a:p>
        </p:txBody>
      </p:sp>
      <p:sp>
        <p:nvSpPr>
          <p:cNvPr id="3" name="Content Placeholder 2">
            <a:extLst>
              <a:ext uri="{FF2B5EF4-FFF2-40B4-BE49-F238E27FC236}">
                <a16:creationId xmlns:a16="http://schemas.microsoft.com/office/drawing/2014/main" id="{377A381B-D880-2C61-9AE2-51EC2F4FF46D}"/>
              </a:ext>
            </a:extLst>
          </p:cNvPr>
          <p:cNvSpPr>
            <a:spLocks noGrp="1"/>
          </p:cNvSpPr>
          <p:nvPr>
            <p:ph idx="1"/>
          </p:nvPr>
        </p:nvSpPr>
        <p:spPr>
          <a:xfrm>
            <a:off x="761802" y="1795549"/>
            <a:ext cx="4864875" cy="4971011"/>
          </a:xfrm>
        </p:spPr>
        <p:txBody>
          <a:bodyPr anchor="ctr">
            <a:normAutofit/>
          </a:bodyPr>
          <a:lstStyle/>
          <a:p>
            <a:r>
              <a:rPr lang="en-US" sz="1900"/>
              <a:t>After </a:t>
            </a:r>
            <a:r>
              <a:rPr lang="en-US" sz="1900" dirty="0"/>
              <a:t> the </a:t>
            </a:r>
            <a:r>
              <a:rPr lang="en-US" sz="1900"/>
              <a:t>performing </a:t>
            </a:r>
            <a:r>
              <a:rPr lang="en-US" sz="1900" dirty="0"/>
              <a:t>of </a:t>
            </a:r>
            <a:r>
              <a:rPr lang="en-US" sz="1900"/>
              <a:t>machine learning </a:t>
            </a:r>
            <a:r>
              <a:rPr lang="en-US" sz="1900" dirty="0"/>
              <a:t>Algorithms </a:t>
            </a:r>
            <a:r>
              <a:rPr lang="en-US" sz="1900"/>
              <a:t>approach for training and testing we find that accuracy of the Random Forest is better compared to other algorithms. Accuracy </a:t>
            </a:r>
            <a:r>
              <a:rPr lang="en-US" sz="1900" dirty="0"/>
              <a:t>Results </a:t>
            </a:r>
            <a:r>
              <a:rPr lang="en-US" sz="1900"/>
              <a:t>is calculated with the support of the confusion matrix of each algorithm, here the number count of TP, TN, FP, FN </a:t>
            </a:r>
            <a:r>
              <a:rPr lang="en-US" sz="1900" dirty="0"/>
              <a:t>has been </a:t>
            </a:r>
            <a:r>
              <a:rPr lang="en-US" sz="1900"/>
              <a:t> given and using the equation of accuracy, value has been calculated and it is concluded that extreme gradient boosting is best with 95.08% accuracy and the comparison is shown below. </a:t>
            </a:r>
          </a:p>
          <a:p>
            <a:r>
              <a:rPr lang="en-US" sz="1900">
                <a:solidFill>
                  <a:schemeClr val="accent1"/>
                </a:solidFill>
              </a:rPr>
              <a:t>TABLE: Accuracy comparison of algorithms Algorithm Accuracy</a:t>
            </a:r>
          </a:p>
          <a:p>
            <a:pPr marL="0" indent="0">
              <a:buNone/>
            </a:pPr>
            <a:endParaRPr lang="en-US" sz="1900"/>
          </a:p>
        </p:txBody>
      </p:sp>
      <p:graphicFrame>
        <p:nvGraphicFramePr>
          <p:cNvPr id="6" name="Table 5">
            <a:extLst>
              <a:ext uri="{FF2B5EF4-FFF2-40B4-BE49-F238E27FC236}">
                <a16:creationId xmlns:a16="http://schemas.microsoft.com/office/drawing/2014/main" id="{98B99659-49F4-D1D5-3959-0EA28BD44373}"/>
              </a:ext>
            </a:extLst>
          </p:cNvPr>
          <p:cNvGraphicFramePr>
            <a:graphicFrameLocks noGrp="1"/>
          </p:cNvGraphicFramePr>
          <p:nvPr>
            <p:extLst>
              <p:ext uri="{D42A27DB-BD31-4B8C-83A1-F6EECF244321}">
                <p14:modId xmlns:p14="http://schemas.microsoft.com/office/powerpoint/2010/main" val="1241535941"/>
              </p:ext>
            </p:extLst>
          </p:nvPr>
        </p:nvGraphicFramePr>
        <p:xfrm>
          <a:off x="6096001" y="1878675"/>
          <a:ext cx="5799512" cy="4538750"/>
        </p:xfrm>
        <a:graphic>
          <a:graphicData uri="http://schemas.openxmlformats.org/drawingml/2006/table">
            <a:tbl>
              <a:tblPr firstRow="1" bandRow="1">
                <a:tableStyleId>{5C22544A-7EE6-4342-B048-85BDC9FD1C3A}</a:tableStyleId>
              </a:tblPr>
              <a:tblGrid>
                <a:gridCol w="3589734">
                  <a:extLst>
                    <a:ext uri="{9D8B030D-6E8A-4147-A177-3AD203B41FA5}">
                      <a16:colId xmlns:a16="http://schemas.microsoft.com/office/drawing/2014/main" val="2222197388"/>
                    </a:ext>
                  </a:extLst>
                </a:gridCol>
                <a:gridCol w="2209778">
                  <a:extLst>
                    <a:ext uri="{9D8B030D-6E8A-4147-A177-3AD203B41FA5}">
                      <a16:colId xmlns:a16="http://schemas.microsoft.com/office/drawing/2014/main" val="3727831663"/>
                    </a:ext>
                  </a:extLst>
                </a:gridCol>
              </a:tblGrid>
              <a:tr h="453875">
                <a:tc>
                  <a:txBody>
                    <a:bodyPr/>
                    <a:lstStyle/>
                    <a:p>
                      <a:r>
                        <a:rPr lang="en-US" sz="1600"/>
                        <a:t>Algorithms</a:t>
                      </a:r>
                    </a:p>
                  </a:txBody>
                  <a:tcPr marL="81651" marR="81651" marT="40825" marB="40825"/>
                </a:tc>
                <a:tc>
                  <a:txBody>
                    <a:bodyPr/>
                    <a:lstStyle/>
                    <a:p>
                      <a:r>
                        <a:rPr lang="en-US" sz="1600"/>
                        <a:t>Accuracy %</a:t>
                      </a:r>
                    </a:p>
                  </a:txBody>
                  <a:tcPr marL="81651" marR="81651" marT="40825" marB="40825"/>
                </a:tc>
                <a:extLst>
                  <a:ext uri="{0D108BD9-81ED-4DB2-BD59-A6C34878D82A}">
                    <a16:rowId xmlns:a16="http://schemas.microsoft.com/office/drawing/2014/main" val="1112394030"/>
                  </a:ext>
                </a:extLst>
              </a:tr>
              <a:tr h="453875">
                <a:tc>
                  <a:txBody>
                    <a:bodyPr/>
                    <a:lstStyle/>
                    <a:p>
                      <a:r>
                        <a:rPr lang="en-US" sz="1600"/>
                        <a:t>Logistic Regression</a:t>
                      </a:r>
                    </a:p>
                  </a:txBody>
                  <a:tcPr marL="81651" marR="81651" marT="40825" marB="40825"/>
                </a:tc>
                <a:tc>
                  <a:txBody>
                    <a:bodyPr/>
                    <a:lstStyle/>
                    <a:p>
                      <a:r>
                        <a:rPr lang="en-US" sz="1600"/>
                        <a:t>85.25%</a:t>
                      </a:r>
                    </a:p>
                  </a:txBody>
                  <a:tcPr marL="81651" marR="81651" marT="40825" marB="40825"/>
                </a:tc>
                <a:extLst>
                  <a:ext uri="{0D108BD9-81ED-4DB2-BD59-A6C34878D82A}">
                    <a16:rowId xmlns:a16="http://schemas.microsoft.com/office/drawing/2014/main" val="6157759"/>
                  </a:ext>
                </a:extLst>
              </a:tr>
              <a:tr h="453875">
                <a:tc>
                  <a:txBody>
                    <a:bodyPr/>
                    <a:lstStyle/>
                    <a:p>
                      <a:r>
                        <a:rPr lang="en-US" sz="1600"/>
                        <a:t>Naïve Bayes</a:t>
                      </a:r>
                    </a:p>
                  </a:txBody>
                  <a:tcPr marL="81651" marR="81651" marT="40825" marB="40825"/>
                </a:tc>
                <a:tc>
                  <a:txBody>
                    <a:bodyPr/>
                    <a:lstStyle/>
                    <a:p>
                      <a:r>
                        <a:rPr lang="en-US" sz="1600"/>
                        <a:t>85.25%</a:t>
                      </a:r>
                    </a:p>
                  </a:txBody>
                  <a:tcPr marL="81651" marR="81651" marT="40825" marB="40825"/>
                </a:tc>
                <a:extLst>
                  <a:ext uri="{0D108BD9-81ED-4DB2-BD59-A6C34878D82A}">
                    <a16:rowId xmlns:a16="http://schemas.microsoft.com/office/drawing/2014/main" val="2775930275"/>
                  </a:ext>
                </a:extLst>
              </a:tr>
              <a:tr h="453875">
                <a:tc>
                  <a:txBody>
                    <a:bodyPr/>
                    <a:lstStyle/>
                    <a:p>
                      <a:r>
                        <a:rPr lang="en-US" sz="1600"/>
                        <a:t>SVM</a:t>
                      </a:r>
                    </a:p>
                  </a:txBody>
                  <a:tcPr marL="81651" marR="81651" marT="40825" marB="40825"/>
                </a:tc>
                <a:tc>
                  <a:txBody>
                    <a:bodyPr/>
                    <a:lstStyle/>
                    <a:p>
                      <a:r>
                        <a:rPr lang="en-US" sz="1600"/>
                        <a:t>81.97%</a:t>
                      </a:r>
                    </a:p>
                  </a:txBody>
                  <a:tcPr marL="81651" marR="81651" marT="40825" marB="40825"/>
                </a:tc>
                <a:extLst>
                  <a:ext uri="{0D108BD9-81ED-4DB2-BD59-A6C34878D82A}">
                    <a16:rowId xmlns:a16="http://schemas.microsoft.com/office/drawing/2014/main" val="2759450454"/>
                  </a:ext>
                </a:extLst>
              </a:tr>
              <a:tr h="453875">
                <a:tc>
                  <a:txBody>
                    <a:bodyPr/>
                    <a:lstStyle/>
                    <a:p>
                      <a:r>
                        <a:rPr lang="en-US" sz="1600"/>
                        <a:t>K-Nearest Neighbors</a:t>
                      </a:r>
                    </a:p>
                  </a:txBody>
                  <a:tcPr marL="81651" marR="81651" marT="40825" marB="40825"/>
                </a:tc>
                <a:tc>
                  <a:txBody>
                    <a:bodyPr/>
                    <a:lstStyle/>
                    <a:p>
                      <a:r>
                        <a:rPr lang="en-US" sz="1600"/>
                        <a:t>67.21%</a:t>
                      </a:r>
                    </a:p>
                  </a:txBody>
                  <a:tcPr marL="81651" marR="81651" marT="40825" marB="40825"/>
                </a:tc>
                <a:extLst>
                  <a:ext uri="{0D108BD9-81ED-4DB2-BD59-A6C34878D82A}">
                    <a16:rowId xmlns:a16="http://schemas.microsoft.com/office/drawing/2014/main" val="2460502747"/>
                  </a:ext>
                </a:extLst>
              </a:tr>
              <a:tr h="453875">
                <a:tc>
                  <a:txBody>
                    <a:bodyPr/>
                    <a:lstStyle/>
                    <a:p>
                      <a:r>
                        <a:rPr lang="en-US" sz="1600"/>
                        <a:t>Decision Tree</a:t>
                      </a:r>
                    </a:p>
                  </a:txBody>
                  <a:tcPr marL="81651" marR="81651" marT="40825" marB="40825"/>
                </a:tc>
                <a:tc>
                  <a:txBody>
                    <a:bodyPr/>
                    <a:lstStyle/>
                    <a:p>
                      <a:r>
                        <a:rPr lang="en-US" sz="1600"/>
                        <a:t>81.97%</a:t>
                      </a:r>
                    </a:p>
                  </a:txBody>
                  <a:tcPr marL="81651" marR="81651" marT="40825" marB="40825"/>
                </a:tc>
                <a:extLst>
                  <a:ext uri="{0D108BD9-81ED-4DB2-BD59-A6C34878D82A}">
                    <a16:rowId xmlns:a16="http://schemas.microsoft.com/office/drawing/2014/main" val="2544443212"/>
                  </a:ext>
                </a:extLst>
              </a:tr>
              <a:tr h="453875">
                <a:tc>
                  <a:txBody>
                    <a:bodyPr/>
                    <a:lstStyle/>
                    <a:p>
                      <a:r>
                        <a:rPr lang="en-US" sz="1600"/>
                        <a:t>Random Forest</a:t>
                      </a:r>
                    </a:p>
                  </a:txBody>
                  <a:tcPr marL="81651" marR="81651" marT="40825" marB="40825"/>
                </a:tc>
                <a:tc>
                  <a:txBody>
                    <a:bodyPr/>
                    <a:lstStyle/>
                    <a:p>
                      <a:r>
                        <a:rPr lang="en-US" sz="1600"/>
                        <a:t>95.08%</a:t>
                      </a:r>
                    </a:p>
                  </a:txBody>
                  <a:tcPr marL="81651" marR="81651" marT="40825" marB="40825"/>
                </a:tc>
                <a:extLst>
                  <a:ext uri="{0D108BD9-81ED-4DB2-BD59-A6C34878D82A}">
                    <a16:rowId xmlns:a16="http://schemas.microsoft.com/office/drawing/2014/main" val="718556399"/>
                  </a:ext>
                </a:extLst>
              </a:tr>
              <a:tr h="453875">
                <a:tc>
                  <a:txBody>
                    <a:bodyPr/>
                    <a:lstStyle/>
                    <a:p>
                      <a:r>
                        <a:rPr lang="en-US" sz="1600"/>
                        <a:t>XG-Boost</a:t>
                      </a:r>
                    </a:p>
                  </a:txBody>
                  <a:tcPr marL="81651" marR="81651" marT="40825" marB="40825"/>
                </a:tc>
                <a:tc>
                  <a:txBody>
                    <a:bodyPr/>
                    <a:lstStyle/>
                    <a:p>
                      <a:r>
                        <a:rPr lang="en-US" sz="1600"/>
                        <a:t>85.25%</a:t>
                      </a:r>
                    </a:p>
                  </a:txBody>
                  <a:tcPr marL="81651" marR="81651" marT="40825" marB="40825"/>
                </a:tc>
                <a:extLst>
                  <a:ext uri="{0D108BD9-81ED-4DB2-BD59-A6C34878D82A}">
                    <a16:rowId xmlns:a16="http://schemas.microsoft.com/office/drawing/2014/main" val="158565103"/>
                  </a:ext>
                </a:extLst>
              </a:tr>
              <a:tr h="453875">
                <a:tc>
                  <a:txBody>
                    <a:bodyPr/>
                    <a:lstStyle/>
                    <a:p>
                      <a:r>
                        <a:rPr lang="en-US" sz="1600"/>
                        <a:t>Neural Network</a:t>
                      </a:r>
                    </a:p>
                  </a:txBody>
                  <a:tcPr marL="81651" marR="81651" marT="40825" marB="40825"/>
                </a:tc>
                <a:tc>
                  <a:txBody>
                    <a:bodyPr/>
                    <a:lstStyle/>
                    <a:p>
                      <a:r>
                        <a:rPr lang="en-US" sz="1600"/>
                        <a:t>80.33%</a:t>
                      </a:r>
                    </a:p>
                  </a:txBody>
                  <a:tcPr marL="81651" marR="81651" marT="40825" marB="40825"/>
                </a:tc>
                <a:extLst>
                  <a:ext uri="{0D108BD9-81ED-4DB2-BD59-A6C34878D82A}">
                    <a16:rowId xmlns:a16="http://schemas.microsoft.com/office/drawing/2014/main" val="3851236495"/>
                  </a:ext>
                </a:extLst>
              </a:tr>
              <a:tr h="453875">
                <a:tc>
                  <a:txBody>
                    <a:bodyPr/>
                    <a:lstStyle/>
                    <a:p>
                      <a:r>
                        <a:rPr lang="en-US" sz="1600"/>
                        <a:t>Ada-Boost</a:t>
                      </a:r>
                    </a:p>
                  </a:txBody>
                  <a:tcPr marL="81651" marR="81651" marT="40825" marB="40825"/>
                </a:tc>
                <a:tc>
                  <a:txBody>
                    <a:bodyPr/>
                    <a:lstStyle/>
                    <a:p>
                      <a:r>
                        <a:rPr lang="en-US" sz="1600"/>
                        <a:t>73.6%</a:t>
                      </a:r>
                    </a:p>
                  </a:txBody>
                  <a:tcPr marL="81651" marR="81651" marT="40825" marB="40825"/>
                </a:tc>
                <a:extLst>
                  <a:ext uri="{0D108BD9-81ED-4DB2-BD59-A6C34878D82A}">
                    <a16:rowId xmlns:a16="http://schemas.microsoft.com/office/drawing/2014/main" val="2569577179"/>
                  </a:ext>
                </a:extLst>
              </a:tr>
            </a:tbl>
          </a:graphicData>
        </a:graphic>
      </p:graphicFrame>
    </p:spTree>
    <p:extLst>
      <p:ext uri="{BB962C8B-B14F-4D97-AF65-F5344CB8AC3E}">
        <p14:creationId xmlns:p14="http://schemas.microsoft.com/office/powerpoint/2010/main" val="9092853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24E989-C40F-1209-C4E3-515E30E5032E}"/>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CONCLUSION AND FUTURE WORK:</a:t>
            </a:r>
          </a:p>
        </p:txBody>
      </p:sp>
      <p:sp>
        <p:nvSpPr>
          <p:cNvPr id="3" name="Content Placeholder 2">
            <a:extLst>
              <a:ext uri="{FF2B5EF4-FFF2-40B4-BE49-F238E27FC236}">
                <a16:creationId xmlns:a16="http://schemas.microsoft.com/office/drawing/2014/main" id="{430E9112-0590-E4A2-3607-2EDA45104ADB}"/>
              </a:ext>
            </a:extLst>
          </p:cNvPr>
          <p:cNvSpPr>
            <a:spLocks noGrp="1"/>
          </p:cNvSpPr>
          <p:nvPr>
            <p:ph idx="1"/>
          </p:nvPr>
        </p:nvSpPr>
        <p:spPr>
          <a:xfrm>
            <a:off x="0" y="1622745"/>
            <a:ext cx="12191999" cy="5160440"/>
          </a:xfrm>
        </p:spPr>
        <p:txBody>
          <a:bodyPr anchor="ctr">
            <a:normAutofit/>
          </a:bodyPr>
          <a:lstStyle/>
          <a:p>
            <a:pPr marL="0" indent="0">
              <a:buNone/>
            </a:pPr>
            <a:r>
              <a:rPr lang="en-US" sz="1100">
                <a:solidFill>
                  <a:schemeClr val="accent1"/>
                </a:solidFill>
              </a:rPr>
              <a:t>CONCLUSION: </a:t>
            </a:r>
          </a:p>
          <a:p>
            <a:pPr marL="0" indent="0">
              <a:buNone/>
            </a:pPr>
            <a:r>
              <a:rPr lang="en-US" sz="1100"/>
              <a:t>• Heart diseases </a:t>
            </a:r>
            <a:r>
              <a:rPr lang="en-US" sz="1100" dirty="0"/>
              <a:t>is </a:t>
            </a:r>
            <a:r>
              <a:rPr lang="en-US" sz="1100"/>
              <a:t>a major </a:t>
            </a:r>
            <a:r>
              <a:rPr lang="en-US" sz="1100" dirty="0"/>
              <a:t>silent </a:t>
            </a:r>
            <a:r>
              <a:rPr lang="en-US" sz="1100"/>
              <a:t>killer in </a:t>
            </a:r>
            <a:r>
              <a:rPr lang="en-US" sz="1100" dirty="0"/>
              <a:t>the </a:t>
            </a:r>
            <a:r>
              <a:rPr lang="en-US" sz="1100"/>
              <a:t>India and throughout the world, </a:t>
            </a:r>
            <a:r>
              <a:rPr lang="en-US" sz="1100" dirty="0"/>
              <a:t>and it’s the </a:t>
            </a:r>
            <a:r>
              <a:rPr lang="en-US" sz="1100"/>
              <a:t>application of promising technology like machine learning </a:t>
            </a:r>
            <a:r>
              <a:rPr lang="en-US" sz="1100" dirty="0"/>
              <a:t>algorithms is  </a:t>
            </a:r>
            <a:r>
              <a:rPr lang="en-US" sz="1100"/>
              <a:t>to </a:t>
            </a:r>
            <a:r>
              <a:rPr lang="en-US" sz="1100" dirty="0"/>
              <a:t>be </a:t>
            </a:r>
            <a:r>
              <a:rPr lang="en-US" sz="1100"/>
              <a:t>the initial prediction </a:t>
            </a:r>
            <a:r>
              <a:rPr lang="en-US" sz="1100" dirty="0"/>
              <a:t>system </a:t>
            </a:r>
            <a:r>
              <a:rPr lang="en-US" sz="1100"/>
              <a:t>of heart diseases will </a:t>
            </a:r>
            <a:r>
              <a:rPr lang="en-US" sz="1100" dirty="0"/>
              <a:t>be  to </a:t>
            </a:r>
            <a:r>
              <a:rPr lang="en-US" sz="1100"/>
              <a:t>a profound impact on society. The early prognosis of heart disease can </a:t>
            </a:r>
            <a:r>
              <a:rPr lang="en-US" sz="1100" dirty="0"/>
              <a:t> be </a:t>
            </a:r>
            <a:r>
              <a:rPr lang="en-US" sz="1100"/>
              <a:t>aid in making decisions </a:t>
            </a:r>
            <a:r>
              <a:rPr lang="en-US" sz="1100" dirty="0"/>
              <a:t>of </a:t>
            </a:r>
            <a:r>
              <a:rPr lang="en-US" sz="1100"/>
              <a:t>lifestyle changes in </a:t>
            </a:r>
            <a:r>
              <a:rPr lang="en-US" sz="1100" dirty="0"/>
              <a:t>a </a:t>
            </a:r>
            <a:r>
              <a:rPr lang="en-US" sz="1100"/>
              <a:t>high-risk patients and in turn reduce the complications, which can be a great milestone in the field of medicine. The number of people facing heart diseases is on a raise </a:t>
            </a:r>
            <a:r>
              <a:rPr lang="en-US" sz="1100" dirty="0"/>
              <a:t>every </a:t>
            </a:r>
            <a:r>
              <a:rPr lang="en-US" sz="1100"/>
              <a:t>year. This prompts for its early diagnosis and treatment</a:t>
            </a:r>
            <a:r>
              <a:rPr lang="en-US" sz="1100" dirty="0"/>
              <a:t> also</a:t>
            </a:r>
            <a:r>
              <a:rPr lang="en-US" sz="1100"/>
              <a:t>. The utilization of suitable technology support in this regard can </a:t>
            </a:r>
            <a:r>
              <a:rPr lang="en-US" sz="1100" dirty="0"/>
              <a:t> be </a:t>
            </a:r>
            <a:r>
              <a:rPr lang="en-US" sz="1100"/>
              <a:t>prove to be highly beneficial to the medical fraternity and patients. In this paper, the </a:t>
            </a:r>
            <a:r>
              <a:rPr lang="en-US" sz="1100" dirty="0"/>
              <a:t>eleven </a:t>
            </a:r>
            <a:r>
              <a:rPr lang="en-US" sz="1100"/>
              <a:t>different machine learning algorithms used to measure the performance are SVM, Decision Tree, Random Forest, Naïve Bayes, Logistic Regression, Adaptive Boosting, and XG  Boost ANN , KNN, Linear Regression, DNN </a:t>
            </a:r>
            <a:r>
              <a:rPr lang="en-US" sz="900"/>
              <a:t>Extreme gradient boosting </a:t>
            </a:r>
            <a:r>
              <a:rPr lang="en-US" sz="1100"/>
              <a:t> </a:t>
            </a:r>
            <a:r>
              <a:rPr lang="en-US" sz="1100" dirty="0"/>
              <a:t> are </a:t>
            </a:r>
            <a:r>
              <a:rPr lang="en-US" sz="1100"/>
              <a:t>applied on the dataset. The expected attributes leading to heart disease in patients are available in the dataset which contains 76 features and 14 important features that are useful to evaluate the system are selected among them. If all the features taken into the consideration, then the efficiency of the system the author gets is less. To increase </a:t>
            </a:r>
            <a:r>
              <a:rPr lang="en-US" sz="1100" dirty="0"/>
              <a:t>are </a:t>
            </a:r>
            <a:r>
              <a:rPr lang="en-US" sz="1100"/>
              <a:t>efficiency, attribute selection is done. In this n features have  to be selected for evaluating the model which </a:t>
            </a:r>
            <a:r>
              <a:rPr lang="en-US" sz="1100" dirty="0"/>
              <a:t>are </a:t>
            </a:r>
            <a:r>
              <a:rPr lang="en-US" sz="1100"/>
              <a:t>gives more accuracy</a:t>
            </a:r>
            <a:r>
              <a:rPr lang="en-US" sz="1100" dirty="0"/>
              <a:t> results</a:t>
            </a:r>
            <a:r>
              <a:rPr lang="en-US" sz="1100"/>
              <a:t>. </a:t>
            </a:r>
            <a:r>
              <a:rPr lang="en-US" sz="1100" dirty="0"/>
              <a:t>In this </a:t>
            </a:r>
            <a:r>
              <a:rPr lang="en-US" sz="1100"/>
              <a:t>The correlation </a:t>
            </a:r>
            <a:r>
              <a:rPr lang="en-US" sz="1100" dirty="0"/>
              <a:t>method </a:t>
            </a:r>
            <a:r>
              <a:rPr lang="en-US" sz="1100"/>
              <a:t>of some features in the dataset is almost equal and so they are removed. If all the attributes </a:t>
            </a:r>
            <a:r>
              <a:rPr lang="en-US" sz="1100" dirty="0"/>
              <a:t>dataset </a:t>
            </a:r>
            <a:r>
              <a:rPr lang="en-US" sz="1100"/>
              <a:t>present in the dataset are taken  into account, then the efficiency decreases considerably. All the Eleven machine learning methods accuracies are compared based on which one prediction model is generated. Hence, the aim is to </a:t>
            </a:r>
            <a:r>
              <a:rPr lang="en-US" sz="1100" dirty="0"/>
              <a:t>be </a:t>
            </a:r>
            <a:r>
              <a:rPr lang="en-US" sz="1100"/>
              <a:t>use various evaluation metrics like confusion matrix, accuracy, precision, recall, and f1-score which predicts the disease efficiently. Comparing all </a:t>
            </a:r>
            <a:r>
              <a:rPr lang="en-US" sz="1100" dirty="0"/>
              <a:t>Eleven </a:t>
            </a:r>
            <a:r>
              <a:rPr lang="en-US" sz="1100"/>
              <a:t>the extreme gradient boosting classifier gives the highest accuracy of 95.08%</a:t>
            </a:r>
          </a:p>
          <a:p>
            <a:pPr marL="0" indent="0">
              <a:buNone/>
            </a:pPr>
            <a:r>
              <a:rPr lang="en-US" sz="1100">
                <a:solidFill>
                  <a:schemeClr val="accent1"/>
                </a:solidFill>
              </a:rPr>
              <a:t>FUTURE WORK :</a:t>
            </a:r>
          </a:p>
          <a:p>
            <a:pPr marL="0" indent="0">
              <a:buNone/>
            </a:pPr>
            <a:r>
              <a:rPr lang="en-US" sz="1100"/>
              <a:t>The work done here trains the system with a limited number of datasets. The machine learning algorithms become more accurate once they are fed with a huge number of data sets. So, this system can be trained with a huge number of data sets that would increase the accuracy in predicting the heart diseases. The analysis part of the system is done, and in  order to be more useful can be integrated with electronic systems which give the system real-time inputs and would help the patient get the results then and there. There are multiple combinations of algorithms that can be tested against these data sets in  order to yield better results.</a:t>
            </a:r>
          </a:p>
          <a:p>
            <a:pPr marL="0" indent="0">
              <a:buNone/>
            </a:pPr>
            <a:r>
              <a:rPr lang="en-US" sz="1100"/>
              <a:t>For the Future  Scope more machine learning approach will be used for best analysis of the heart diseases and for earlier prediction of diseases so that the rate of  the death cases can be minimized by the awareness </a:t>
            </a:r>
            <a:r>
              <a:rPr lang="en-US" sz="1100" dirty="0"/>
              <a:t>regarding </a:t>
            </a:r>
            <a:r>
              <a:rPr lang="en-US" sz="1100"/>
              <a:t>the diseases. The analysis part of the system is done, and to be more useful can be integrated with electronic systems which give the system real-time inputs and would help the patient get the results then and there. There are multiple combinations of algorithms that can be tested against these data sets in  order to yield better results.</a:t>
            </a:r>
          </a:p>
          <a:p>
            <a:endParaRPr lang="en-US" sz="1100"/>
          </a:p>
        </p:txBody>
      </p:sp>
    </p:spTree>
    <p:extLst>
      <p:ext uri="{BB962C8B-B14F-4D97-AF65-F5344CB8AC3E}">
        <p14:creationId xmlns:p14="http://schemas.microsoft.com/office/powerpoint/2010/main" val="2788179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5AE1E-34C7-C7CF-03C5-4DB36DF4651E}"/>
              </a:ext>
            </a:extLst>
          </p:cNvPr>
          <p:cNvSpPr>
            <a:spLocks noGrp="1"/>
          </p:cNvSpPr>
          <p:nvPr>
            <p:ph type="title"/>
          </p:nvPr>
        </p:nvSpPr>
        <p:spPr>
          <a:xfrm>
            <a:off x="440266" y="59268"/>
            <a:ext cx="10515600" cy="762000"/>
          </a:xfrm>
        </p:spPr>
        <p:txBody>
          <a:bodyPr/>
          <a:lstStyle/>
          <a:p>
            <a:r>
              <a:rPr lang="en-US" b="0" i="0">
                <a:solidFill>
                  <a:srgbClr val="FF0000"/>
                </a:solidFill>
                <a:effectLst/>
                <a:latin typeface="ff7"/>
              </a:rPr>
              <a:t>REFERENCES:</a:t>
            </a:r>
            <a:endParaRPr lang="en-US">
              <a:solidFill>
                <a:srgbClr val="FF0000"/>
              </a:solidFill>
            </a:endParaRPr>
          </a:p>
        </p:txBody>
      </p:sp>
      <p:graphicFrame>
        <p:nvGraphicFramePr>
          <p:cNvPr id="5" name="Content Placeholder 2">
            <a:extLst>
              <a:ext uri="{FF2B5EF4-FFF2-40B4-BE49-F238E27FC236}">
                <a16:creationId xmlns:a16="http://schemas.microsoft.com/office/drawing/2014/main" id="{E0EEB9D8-FD08-8088-4717-E1045EDFED43}"/>
              </a:ext>
            </a:extLst>
          </p:cNvPr>
          <p:cNvGraphicFramePr>
            <a:graphicFrameLocks noGrp="1"/>
          </p:cNvGraphicFramePr>
          <p:nvPr>
            <p:ph idx="1"/>
            <p:extLst>
              <p:ext uri="{D42A27DB-BD31-4B8C-83A1-F6EECF244321}">
                <p14:modId xmlns:p14="http://schemas.microsoft.com/office/powerpoint/2010/main" val="1284513515"/>
              </p:ext>
            </p:extLst>
          </p:nvPr>
        </p:nvGraphicFramePr>
        <p:xfrm>
          <a:off x="0" y="897468"/>
          <a:ext cx="12115800" cy="590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1662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tint">
            <a:extLst>
              <a:ext uri="{FF2B5EF4-FFF2-40B4-BE49-F238E27FC236}">
                <a16:creationId xmlns:a16="http://schemas.microsoft.com/office/drawing/2014/main" id="{3B1FBD85-8991-2A31-6956-1A07186D5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13367" y="-2"/>
            <a:ext cx="1078633"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2" name="Rectangle 57">
            <a:extLst>
              <a:ext uri="{FF2B5EF4-FFF2-40B4-BE49-F238E27FC236}">
                <a16:creationId xmlns:a16="http://schemas.microsoft.com/office/drawing/2014/main" id="{D252BC7B-4F7B-6E34-71DB-D06EFE32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56" y="0"/>
            <a:ext cx="11423904"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Rectangle 59">
            <a:extLst>
              <a:ext uri="{FF2B5EF4-FFF2-40B4-BE49-F238E27FC236}">
                <a16:creationId xmlns:a16="http://schemas.microsoft.com/office/drawing/2014/main" id="{12F97F52-C578-5AB2-B699-50008FCBA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0" y="0"/>
            <a:ext cx="11427028" cy="2284810"/>
          </a:xfrm>
          <a:prstGeom prst="rect">
            <a:avLst/>
          </a:prstGeom>
          <a:ln>
            <a:noFill/>
          </a:ln>
          <a:effectLst>
            <a:outerShdw blurRad="304800" dist="114300" dir="5460000" sx="92000" sy="92000" algn="t" rotWithShape="0">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3D651E-3F33-1F97-E3AC-AAE795DF266F}"/>
              </a:ext>
            </a:extLst>
          </p:cNvPr>
          <p:cNvSpPr>
            <a:spLocks noGrp="1"/>
          </p:cNvSpPr>
          <p:nvPr>
            <p:ph type="title"/>
          </p:nvPr>
        </p:nvSpPr>
        <p:spPr>
          <a:xfrm>
            <a:off x="761800" y="429490"/>
            <a:ext cx="9589765" cy="1432273"/>
          </a:xfrm>
        </p:spPr>
        <p:txBody>
          <a:bodyPr>
            <a:normAutofit/>
          </a:bodyPr>
          <a:lstStyle/>
          <a:p>
            <a:r>
              <a:rPr lang="en-US" sz="4800">
                <a:solidFill>
                  <a:schemeClr val="accent1"/>
                </a:solidFill>
              </a:rPr>
              <a:t>METHDOLOGY:</a:t>
            </a:r>
          </a:p>
        </p:txBody>
      </p:sp>
      <p:sp>
        <p:nvSpPr>
          <p:cNvPr id="3" name="Content Placeholder 2">
            <a:extLst>
              <a:ext uri="{FF2B5EF4-FFF2-40B4-BE49-F238E27FC236}">
                <a16:creationId xmlns:a16="http://schemas.microsoft.com/office/drawing/2014/main" id="{32CA5D4F-33B6-8335-87D2-45C3F7D8AE75}"/>
              </a:ext>
            </a:extLst>
          </p:cNvPr>
          <p:cNvSpPr>
            <a:spLocks noGrp="1"/>
          </p:cNvSpPr>
          <p:nvPr>
            <p:ph idx="1"/>
          </p:nvPr>
        </p:nvSpPr>
        <p:spPr>
          <a:xfrm>
            <a:off x="761800" y="2880155"/>
            <a:ext cx="9590349" cy="3382498"/>
          </a:xfrm>
        </p:spPr>
        <p:txBody>
          <a:bodyPr anchor="ctr">
            <a:normAutofit/>
          </a:bodyPr>
          <a:lstStyle/>
          <a:p>
            <a:r>
              <a:rPr lang="en-US" sz="1700"/>
              <a:t>EXISTING SYSTEM:</a:t>
            </a:r>
          </a:p>
          <a:p>
            <a:pPr marL="0" indent="0">
              <a:buNone/>
            </a:pPr>
            <a:r>
              <a:rPr lang="en-US" sz="1700"/>
              <a:t>Heart disease </a:t>
            </a:r>
            <a:r>
              <a:rPr lang="en-US" sz="1700" dirty="0"/>
              <a:t>has been  </a:t>
            </a:r>
            <a:r>
              <a:rPr lang="en-US" sz="1700"/>
              <a:t>highlighted as a silent killer which leads to the </a:t>
            </a:r>
            <a:r>
              <a:rPr lang="en-US" sz="1700" dirty="0"/>
              <a:t>deaths </a:t>
            </a:r>
            <a:r>
              <a:rPr lang="en-US" sz="1700"/>
              <a:t>of a person without obvious symptoms. The nature of the </a:t>
            </a:r>
            <a:r>
              <a:rPr lang="en-US" sz="1700" dirty="0"/>
              <a:t>diseases </a:t>
            </a:r>
            <a:r>
              <a:rPr lang="en-US" sz="1700"/>
              <a:t>is the cause of growing anxiety about the </a:t>
            </a:r>
            <a:r>
              <a:rPr lang="en-US" sz="1700" dirty="0"/>
              <a:t> heart </a:t>
            </a:r>
            <a:r>
              <a:rPr lang="en-US" sz="1700"/>
              <a:t>disease &amp; its consequences</a:t>
            </a:r>
            <a:r>
              <a:rPr lang="en-US" sz="1700" dirty="0"/>
              <a:t> conditions</a:t>
            </a:r>
            <a:r>
              <a:rPr lang="en-US" sz="1700"/>
              <a:t>. Hence </a:t>
            </a:r>
            <a:r>
              <a:rPr lang="en-US" sz="1700" dirty="0"/>
              <a:t>The </a:t>
            </a:r>
            <a:r>
              <a:rPr lang="en-US" sz="1700"/>
              <a:t>continued efforts </a:t>
            </a:r>
            <a:r>
              <a:rPr lang="en-US" sz="1700" dirty="0"/>
              <a:t>has </a:t>
            </a:r>
            <a:r>
              <a:rPr lang="en-US" sz="1700"/>
              <a:t>being done to predict the possibility of this deadly </a:t>
            </a:r>
            <a:r>
              <a:rPr lang="en-US" sz="1700" dirty="0"/>
              <a:t>diseases </a:t>
            </a:r>
            <a:r>
              <a:rPr lang="en-US" sz="1700"/>
              <a:t>in prior</a:t>
            </a:r>
            <a:r>
              <a:rPr lang="en-US" sz="1700" dirty="0"/>
              <a:t> time</a:t>
            </a:r>
            <a:r>
              <a:rPr lang="en-US" sz="1700"/>
              <a:t>. So that various tools &amp; techniques are regularly being experimented with to suit the present-day </a:t>
            </a:r>
            <a:r>
              <a:rPr lang="en-US" sz="1700" dirty="0"/>
              <a:t>time to </a:t>
            </a:r>
            <a:r>
              <a:rPr lang="en-US" sz="1700"/>
              <a:t>health needs. Machine Learning </a:t>
            </a:r>
            <a:r>
              <a:rPr lang="en-US" sz="1700" dirty="0"/>
              <a:t>Algorithms </a:t>
            </a:r>
            <a:r>
              <a:rPr lang="en-US" sz="1700"/>
              <a:t>techniques can be a boon in this regard</a:t>
            </a:r>
            <a:r>
              <a:rPr lang="en-US" sz="1700" dirty="0"/>
              <a:t> method</a:t>
            </a:r>
            <a:r>
              <a:rPr lang="en-US" sz="1700"/>
              <a:t>. Even though heart disease can </a:t>
            </a:r>
            <a:r>
              <a:rPr lang="en-US" sz="1700" dirty="0"/>
              <a:t>be occurred </a:t>
            </a:r>
            <a:r>
              <a:rPr lang="en-US" sz="1700"/>
              <a:t>in different </a:t>
            </a:r>
            <a:r>
              <a:rPr lang="en-US" sz="1700" dirty="0"/>
              <a:t>form </a:t>
            </a:r>
            <a:r>
              <a:rPr lang="en-US" sz="1700"/>
              <a:t>there is a </a:t>
            </a:r>
            <a:r>
              <a:rPr lang="en-US" sz="1700" dirty="0"/>
              <a:t> one </a:t>
            </a:r>
            <a:r>
              <a:rPr lang="en-US" sz="1700"/>
              <a:t>common set of core risk factors that influence whether </a:t>
            </a:r>
            <a:r>
              <a:rPr lang="en-US" sz="1700" dirty="0"/>
              <a:t>the  </a:t>
            </a:r>
            <a:r>
              <a:rPr lang="en-US" sz="1700"/>
              <a:t>someone will </a:t>
            </a:r>
            <a:r>
              <a:rPr lang="en-US" sz="1700" dirty="0"/>
              <a:t> be </a:t>
            </a:r>
            <a:r>
              <a:rPr lang="en-US" sz="1700"/>
              <a:t>ultimately  at risk for heart disease or not. By collecting the data from various sources, classifying them under suitable headings &amp; finally </a:t>
            </a:r>
            <a:r>
              <a:rPr lang="en-US" sz="1700" dirty="0"/>
              <a:t>will be </a:t>
            </a:r>
            <a:r>
              <a:rPr lang="en-US" sz="1700"/>
              <a:t>analyzing to extract the desired data </a:t>
            </a:r>
            <a:r>
              <a:rPr lang="en-US" sz="1700" dirty="0"/>
              <a:t>and </a:t>
            </a:r>
            <a:r>
              <a:rPr lang="en-US" sz="1700"/>
              <a:t>we can </a:t>
            </a:r>
            <a:r>
              <a:rPr lang="en-US" sz="1700" dirty="0"/>
              <a:t>be  concluded</a:t>
            </a:r>
            <a:r>
              <a:rPr lang="en-US" sz="1700"/>
              <a:t>. This </a:t>
            </a:r>
            <a:r>
              <a:rPr lang="en-US" sz="1700" dirty="0"/>
              <a:t>Machine learning Algorithms </a:t>
            </a:r>
            <a:r>
              <a:rPr lang="en-US" sz="1700"/>
              <a:t>technique can be very well adapted to the do the prediction of heart </a:t>
            </a:r>
            <a:r>
              <a:rPr lang="en-US" sz="1700" dirty="0"/>
              <a:t>diseases</a:t>
            </a:r>
            <a:r>
              <a:rPr lang="en-US" sz="1700"/>
              <a:t>. As the well-known quote says</a:t>
            </a:r>
            <a:r>
              <a:rPr lang="en-US" sz="1700" dirty="0"/>
              <a:t>,</a:t>
            </a:r>
            <a:r>
              <a:rPr lang="en-US" sz="1700"/>
              <a:t> “Prevention is better than cure”, early prediction &amp; its control can be helpful to prevent &amp; decrease the death rates due to heart disease.</a:t>
            </a:r>
          </a:p>
        </p:txBody>
      </p:sp>
    </p:spTree>
    <p:extLst>
      <p:ext uri="{BB962C8B-B14F-4D97-AF65-F5344CB8AC3E}">
        <p14:creationId xmlns:p14="http://schemas.microsoft.com/office/powerpoint/2010/main" val="15287357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84</Slides>
  <Notes>3</Notes>
  <HiddenSlides>0</HiddenSlide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Office Theme</vt:lpstr>
      <vt:lpstr>ABHAY KUMAR </vt:lpstr>
      <vt:lpstr>PROJECT TITLE:</vt:lpstr>
      <vt:lpstr>Presentation Outline</vt:lpstr>
      <vt:lpstr>Abstract:</vt:lpstr>
      <vt:lpstr>Introduction:</vt:lpstr>
      <vt:lpstr> Different types of heart disease:</vt:lpstr>
      <vt:lpstr>Domain:</vt:lpstr>
      <vt:lpstr>Literature Survey:</vt:lpstr>
      <vt:lpstr>METHDOLOGY:</vt:lpstr>
      <vt:lpstr>PROPOSED SYSTEM:</vt:lpstr>
      <vt:lpstr>1 Collection of dataset:</vt:lpstr>
      <vt:lpstr>.2) Selection of attributes:</vt:lpstr>
      <vt:lpstr>SELECTION OF THE ATTRIBUTES DATASET: </vt:lpstr>
      <vt:lpstr>.3 )Pre-processing of Data:</vt:lpstr>
      <vt:lpstr>4) Balancing of Data:</vt:lpstr>
      <vt:lpstr>5) Prediction of Disease:</vt:lpstr>
      <vt:lpstr>APPLICATION:</vt:lpstr>
      <vt:lpstr>SYSTEM ARCHITECTURE:</vt:lpstr>
      <vt:lpstr>Architecture of Prediction System:</vt:lpstr>
      <vt:lpstr>SYSTEM CONFIGURATION:</vt:lpstr>
      <vt:lpstr>Machine Learning:</vt:lpstr>
      <vt:lpstr>1) Supervised MACHINE Learning :</vt:lpstr>
      <vt:lpstr>2)UNSUPERVISED MACHINE LEARNING: </vt:lpstr>
      <vt:lpstr>3)REINFORCEMENT MACHINE LEARNING:</vt:lpstr>
      <vt:lpstr>MACHINE LEARNING ALGORITHMS:</vt:lpstr>
      <vt:lpstr>1) Support Vector Machine:</vt:lpstr>
      <vt:lpstr>The followings are important concepts in SVM: </vt:lpstr>
      <vt:lpstr>Advantages And Disadvantages of support vector machines:</vt:lpstr>
      <vt:lpstr>2) NAIVE BAYES ALGORITHM:</vt:lpstr>
      <vt:lpstr>3) KNN:</vt:lpstr>
      <vt:lpstr>4) Decision Tree : </vt:lpstr>
      <vt:lpstr>Working:</vt:lpstr>
      <vt:lpstr>5) Random forest:</vt:lpstr>
      <vt:lpstr>Algorithm Steps: </vt:lpstr>
      <vt:lpstr>Advantages And Disadvantages: </vt:lpstr>
      <vt:lpstr>6) Logistic Regression:</vt:lpstr>
      <vt:lpstr>7) Linear Regression:</vt:lpstr>
      <vt:lpstr>8) Artificial Neural Network (ANN):</vt:lpstr>
      <vt:lpstr>3 layers: </vt:lpstr>
      <vt:lpstr>9) DEEP NEURAL NETWORK:</vt:lpstr>
      <vt:lpstr>Deep Neural Networks:</vt:lpstr>
      <vt:lpstr>10) ADABOOST ALGORITHM:</vt:lpstr>
      <vt:lpstr>Advantages And Disadvantages: </vt:lpstr>
      <vt:lpstr>11) XGBOOST ALGORITHM:</vt:lpstr>
      <vt:lpstr>1) Regularization:</vt:lpstr>
      <vt:lpstr>2) Parallel processing:</vt:lpstr>
      <vt:lpstr>3) Handling missing values: </vt:lpstr>
      <vt:lpstr>5) Effective Tree Pruning: </vt:lpstr>
      <vt:lpstr>Predication of Disease:</vt:lpstr>
      <vt:lpstr>DATA SET DETAILS :</vt:lpstr>
      <vt:lpstr>Data set used:</vt:lpstr>
      <vt:lpstr>Measure of Accuracy (Performance Analysis):</vt:lpstr>
      <vt:lpstr>1)Confusion Matrix:</vt:lpstr>
      <vt:lpstr>2) Correlation Matrix: </vt:lpstr>
      <vt:lpstr>3) Precision:</vt:lpstr>
      <vt:lpstr> Example Of Confusion Matrix For Measure Accuracy (Performance Analysis): </vt:lpstr>
      <vt:lpstr>Metrics based on Confusion Matrix Data: </vt:lpstr>
      <vt:lpstr>3. Recall </vt:lpstr>
      <vt:lpstr>PERFORMANCE OF MACHINE LEARNING ALGORITHMS :SVM</vt:lpstr>
      <vt:lpstr>Naïve Bayes Results:</vt:lpstr>
      <vt:lpstr>KNN RESULTS:</vt:lpstr>
      <vt:lpstr>DECISION TREE RESULTS:</vt:lpstr>
      <vt:lpstr>RANDOM FOREST RESULTS:</vt:lpstr>
      <vt:lpstr>LOGISTIC REGRESSION RESULTS:</vt:lpstr>
      <vt:lpstr>ANN RESULTS:</vt:lpstr>
      <vt:lpstr>DNN RESULTS:</vt:lpstr>
      <vt:lpstr>ADA-BOOST RESULTS:</vt:lpstr>
      <vt:lpstr>XG-BOOST RESULTS:</vt:lpstr>
      <vt:lpstr>COADING AND TESTING: </vt:lpstr>
      <vt:lpstr>2 )OBJECTIVES AND TYPES OF TESTING:</vt:lpstr>
      <vt:lpstr>3) TESTING IN MACHINE LEARNING:</vt:lpstr>
      <vt:lpstr>4) TEST CASES:</vt:lpstr>
      <vt:lpstr>SIMPLE CODE:</vt:lpstr>
      <vt:lpstr>RESULTS FROM THE TEST DATA SET: </vt:lpstr>
      <vt:lpstr>ANALYSIS OF POSITIVE HEART ATTACK IN MEN OUT OF TOTAL MEN AND WOMEN OUT OF TOTAL WOMEN:</vt:lpstr>
      <vt:lpstr>Distribution of people vs age:</vt:lpstr>
      <vt:lpstr>Distribution serum cholesterol in mg/dl:</vt:lpstr>
      <vt:lpstr>Distribution of maximum heart rate achieved:</vt:lpstr>
      <vt:lpstr>Distribution of resting blood pressure:</vt:lpstr>
      <vt:lpstr>Result And Discussion: INPUT AND OUTPUT GUI</vt:lpstr>
      <vt:lpstr>OUTPUT</vt:lpstr>
      <vt:lpstr>RESULTS :</vt:lpstr>
      <vt:lpstr>CONCLUSION AND 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Supervisor : Dr. Ashok Kumar</dc:title>
  <dc:creator>abhay kumar</dc:creator>
  <cp:lastModifiedBy>abhay kumar</cp:lastModifiedBy>
  <cp:revision>1</cp:revision>
  <dcterms:created xsi:type="dcterms:W3CDTF">2023-07-31T13:35:28Z</dcterms:created>
  <dcterms:modified xsi:type="dcterms:W3CDTF">2024-03-08T07:42:20Z</dcterms:modified>
</cp:coreProperties>
</file>